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5" r:id="rId1"/>
  </p:sldMasterIdLst>
  <p:notesMasterIdLst>
    <p:notesMasterId r:id="rId40"/>
  </p:notesMasterIdLst>
  <p:sldIdLst>
    <p:sldId id="256" r:id="rId2"/>
    <p:sldId id="279" r:id="rId3"/>
    <p:sldId id="284" r:id="rId4"/>
    <p:sldId id="257" r:id="rId5"/>
    <p:sldId id="258" r:id="rId6"/>
    <p:sldId id="260" r:id="rId7"/>
    <p:sldId id="290" r:id="rId8"/>
    <p:sldId id="285" r:id="rId9"/>
    <p:sldId id="259" r:id="rId10"/>
    <p:sldId id="280" r:id="rId11"/>
    <p:sldId id="281" r:id="rId12"/>
    <p:sldId id="311" r:id="rId13"/>
    <p:sldId id="295" r:id="rId14"/>
    <p:sldId id="296" r:id="rId15"/>
    <p:sldId id="262" r:id="rId16"/>
    <p:sldId id="292" r:id="rId17"/>
    <p:sldId id="264" r:id="rId18"/>
    <p:sldId id="263" r:id="rId19"/>
    <p:sldId id="293" r:id="rId20"/>
    <p:sldId id="291" r:id="rId21"/>
    <p:sldId id="266" r:id="rId22"/>
    <p:sldId id="282" r:id="rId23"/>
    <p:sldId id="283" r:id="rId24"/>
    <p:sldId id="294" r:id="rId25"/>
    <p:sldId id="310" r:id="rId26"/>
    <p:sldId id="267" r:id="rId27"/>
    <p:sldId id="288" r:id="rId28"/>
    <p:sldId id="268" r:id="rId29"/>
    <p:sldId id="287" r:id="rId30"/>
    <p:sldId id="272" r:id="rId31"/>
    <p:sldId id="286" r:id="rId32"/>
    <p:sldId id="298" r:id="rId33"/>
    <p:sldId id="299" r:id="rId34"/>
    <p:sldId id="300" r:id="rId35"/>
    <p:sldId id="301" r:id="rId36"/>
    <p:sldId id="312" r:id="rId37"/>
    <p:sldId id="297" r:id="rId38"/>
    <p:sldId id="302"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DD39771-085C-4C80-B97D-D904044C7387}">
          <p14:sldIdLst>
            <p14:sldId id="256"/>
            <p14:sldId id="279"/>
          </p14:sldIdLst>
        </p14:section>
        <p14:section name="Untitled Section" id="{542E9084-77B5-4491-97EE-97B6E639EEF4}">
          <p14:sldIdLst>
            <p14:sldId id="284"/>
            <p14:sldId id="257"/>
            <p14:sldId id="258"/>
            <p14:sldId id="260"/>
            <p14:sldId id="290"/>
            <p14:sldId id="285"/>
            <p14:sldId id="259"/>
            <p14:sldId id="280"/>
            <p14:sldId id="281"/>
            <p14:sldId id="311"/>
            <p14:sldId id="295"/>
            <p14:sldId id="296"/>
          </p14:sldIdLst>
        </p14:section>
        <p14:section name="Untitled Section" id="{CD17C40C-C730-4CE0-9436-2AC7ED751787}">
          <p14:sldIdLst>
            <p14:sldId id="262"/>
            <p14:sldId id="292"/>
            <p14:sldId id="264"/>
            <p14:sldId id="263"/>
            <p14:sldId id="293"/>
            <p14:sldId id="291"/>
            <p14:sldId id="266"/>
            <p14:sldId id="282"/>
            <p14:sldId id="283"/>
            <p14:sldId id="294"/>
            <p14:sldId id="310"/>
            <p14:sldId id="267"/>
            <p14:sldId id="288"/>
            <p14:sldId id="268"/>
            <p14:sldId id="287"/>
            <p14:sldId id="272"/>
            <p14:sldId id="286"/>
            <p14:sldId id="298"/>
            <p14:sldId id="299"/>
            <p14:sldId id="300"/>
            <p14:sldId id="301"/>
            <p14:sldId id="312"/>
          </p14:sldIdLst>
        </p14:section>
        <p14:section name="Untitled Section" id="{99CDC234-42EF-4918-AE6A-17DA7666D2B2}">
          <p14:sldIdLst>
            <p14:sldId id="297"/>
            <p14:sldId id="30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8D7"/>
    <a:srgbClr val="FF3300"/>
    <a:srgbClr val="CC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9" autoAdjust="0"/>
    <p:restoredTop sz="94667" autoAdjust="0"/>
  </p:normalViewPr>
  <p:slideViewPr>
    <p:cSldViewPr>
      <p:cViewPr varScale="1">
        <p:scale>
          <a:sx n="68" d="100"/>
          <a:sy n="68" d="100"/>
        </p:scale>
        <p:origin x="414" y="33"/>
      </p:cViewPr>
      <p:guideLst>
        <p:guide orient="horz" pos="2160"/>
        <p:guide pos="3840"/>
      </p:guideLst>
    </p:cSldViewPr>
  </p:slideViewPr>
  <p:notesTextViewPr>
    <p:cViewPr>
      <p:scale>
        <a:sx n="1" d="1"/>
        <a:sy n="1" d="1"/>
      </p:scale>
      <p:origin x="0" y="0"/>
    </p:cViewPr>
  </p:notesTextViewPr>
  <p:sorterViewPr>
    <p:cViewPr>
      <p:scale>
        <a:sx n="100" d="100"/>
        <a:sy n="100" d="100"/>
      </p:scale>
      <p:origin x="0" y="-4185"/>
    </p:cViewPr>
  </p:sorter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4DE4A2-A659-4979-8F70-D68C40B34A8C}" type="datetimeFigureOut">
              <a:rPr lang="en-US" smtClean="0"/>
              <a:t>5/28/2015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7E3B80-1835-4F01-801C-E21FA1797BD9}" type="slidenum">
              <a:rPr lang="en-US" smtClean="0"/>
              <a:t>‹#›</a:t>
            </a:fld>
            <a:endParaRPr lang="en-US"/>
          </a:p>
        </p:txBody>
      </p:sp>
    </p:spTree>
    <p:extLst>
      <p:ext uri="{BB962C8B-B14F-4D97-AF65-F5344CB8AC3E}">
        <p14:creationId xmlns:p14="http://schemas.microsoft.com/office/powerpoint/2010/main" val="3807136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5/28/2015 10:05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11602608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7E3B80-1835-4F01-801C-E21FA1797BD9}" type="slidenum">
              <a:rPr lang="en-US" smtClean="0"/>
              <a:t>28</a:t>
            </a:fld>
            <a:endParaRPr lang="en-US"/>
          </a:p>
        </p:txBody>
      </p:sp>
    </p:spTree>
    <p:extLst>
      <p:ext uri="{BB962C8B-B14F-4D97-AF65-F5344CB8AC3E}">
        <p14:creationId xmlns:p14="http://schemas.microsoft.com/office/powerpoint/2010/main" val="520650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5/28/2015 10:05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30</a:t>
            </a:fld>
            <a:endParaRPr lang="en-US" dirty="0">
              <a:solidFill>
                <a:prstClr val="black"/>
              </a:solidFill>
            </a:endParaRPr>
          </a:p>
        </p:txBody>
      </p:sp>
    </p:spTree>
    <p:extLst>
      <p:ext uri="{BB962C8B-B14F-4D97-AF65-F5344CB8AC3E}">
        <p14:creationId xmlns:p14="http://schemas.microsoft.com/office/powerpoint/2010/main" val="389299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3" name="Rectangle 2"/>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userDrawn="1"/>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Review</a:t>
            </a:r>
            <a:endParaRPr lang="en-US" dirty="0"/>
          </a:p>
        </p:txBody>
      </p:sp>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solidFill>
        <a:effectLst/>
      </p:bgPr>
    </p:bg>
    <p:spTree>
      <p:nvGrpSpPr>
        <p:cNvPr id="1" name=""/>
        <p:cNvGrpSpPr/>
        <p:nvPr/>
      </p:nvGrpSpPr>
      <p:grpSpPr>
        <a:xfrm>
          <a:off x="0" y="0"/>
          <a:ext cx="0" cy="0"/>
          <a:chOff x="0" y="0"/>
          <a:chExt cx="0" cy="0"/>
        </a:xfrm>
      </p:grpSpPr>
      <p:grpSp>
        <p:nvGrpSpPr>
          <p:cNvPr id="44" name="Group 43"/>
          <p:cNvGrpSpPr/>
          <p:nvPr/>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Click to edit Master title style</a:t>
            </a:r>
            <a:endParaRPr lang="en-US" dirty="0"/>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lvl1pPr>
            <a:lvl2pPr>
              <a:defRPr>
                <a:solidFill>
                  <a:schemeClr val="tx1">
                    <a:lumMod val="75000"/>
                    <a:lumOff val="25000"/>
                  </a:schemeClr>
                </a:solidFill>
              </a:defRPr>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71553034"/>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239574228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4914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32754991"/>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http://windows.Microsoft.com</a:t>
            </a: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binding</a:t>
            </a:r>
            <a:endParaRPr lang="en-US" dirty="0"/>
          </a:p>
        </p:txBody>
      </p:sp>
      <p:sp>
        <p:nvSpPr>
          <p:cNvPr id="3" name="Subtitle 2"/>
          <p:cNvSpPr>
            <a:spLocks noGrp="1"/>
          </p:cNvSpPr>
          <p:nvPr>
            <p:ph type="subTitle" idx="1"/>
          </p:nvPr>
        </p:nvSpPr>
        <p:spPr/>
        <p:txBody>
          <a:bodyPr/>
          <a:lstStyle/>
          <a:p>
            <a:r>
              <a:rPr lang="en-US" dirty="0" smtClean="0"/>
              <a:t>Developer's guide to </a:t>
            </a:r>
            <a:br>
              <a:rPr lang="en-US" dirty="0" smtClean="0"/>
            </a:br>
            <a:r>
              <a:rPr lang="en-US" dirty="0" smtClean="0"/>
              <a:t>Windows 10 Insider Preview</a:t>
            </a:r>
          </a:p>
          <a:p>
            <a:r>
              <a:rPr lang="en-US" dirty="0" smtClean="0">
                <a:solidFill>
                  <a:schemeClr val="bg2"/>
                </a:solidFill>
              </a:rPr>
              <a:t>Andy &amp; Jerry</a:t>
            </a:r>
            <a:endParaRPr lang="en-US" dirty="0">
              <a:solidFill>
                <a:schemeClr val="bg2"/>
              </a:solidFill>
            </a:endParaRPr>
          </a:p>
        </p:txBody>
      </p:sp>
    </p:spTree>
    <p:extLst>
      <p:ext uri="{BB962C8B-B14F-4D97-AF65-F5344CB8AC3E}">
        <p14:creationId xmlns:p14="http://schemas.microsoft.com/office/powerpoint/2010/main" val="397340813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endParaRPr lang="en-US"/>
          </a:p>
        </p:txBody>
      </p:sp>
      <p:sp>
        <p:nvSpPr>
          <p:cNvPr id="4" name="Title 3"/>
          <p:cNvSpPr>
            <a:spLocks noGrp="1"/>
          </p:cNvSpPr>
          <p:nvPr>
            <p:ph type="ctrTitle"/>
          </p:nvPr>
        </p:nvSpPr>
        <p:spPr/>
        <p:txBody>
          <a:bodyPr/>
          <a:lstStyle/>
          <a:p>
            <a:r>
              <a:rPr lang="en-US" dirty="0" smtClean="0"/>
              <a:t>Classic binding</a:t>
            </a:r>
            <a:endParaRPr lang="en-US" dirty="0"/>
          </a:p>
        </p:txBody>
      </p:sp>
    </p:spTree>
    <p:extLst>
      <p:ext uri="{BB962C8B-B14F-4D97-AF65-F5344CB8AC3E}">
        <p14:creationId xmlns:p14="http://schemas.microsoft.com/office/powerpoint/2010/main" val="2559740063"/>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ND">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40597351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149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Data bind to models</a:t>
            </a:r>
            <a:br>
              <a:rPr lang="en-US" dirty="0" smtClean="0"/>
            </a:br>
            <a:r>
              <a:rPr lang="en-US" dirty="0" smtClean="0"/>
              <a:t>or data bind to elements</a:t>
            </a:r>
            <a:endParaRPr lang="en-US" dirty="0"/>
          </a:p>
        </p:txBody>
      </p:sp>
    </p:spTree>
    <p:extLst>
      <p:ext uri="{BB962C8B-B14F-4D97-AF65-F5344CB8AC3E}">
        <p14:creationId xmlns:p14="http://schemas.microsoft.com/office/powerpoint/2010/main" val="259431520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endParaRPr lang="en-US"/>
          </a:p>
        </p:txBody>
      </p:sp>
      <p:sp>
        <p:nvSpPr>
          <p:cNvPr id="4" name="Title 3"/>
          <p:cNvSpPr>
            <a:spLocks noGrp="1"/>
          </p:cNvSpPr>
          <p:nvPr>
            <p:ph type="ctrTitle"/>
          </p:nvPr>
        </p:nvSpPr>
        <p:spPr/>
        <p:txBody>
          <a:bodyPr/>
          <a:lstStyle/>
          <a:p>
            <a:r>
              <a:rPr lang="en-US" dirty="0" err="1" smtClean="0"/>
              <a:t>ElementName</a:t>
            </a:r>
            <a:endParaRPr lang="en-US" dirty="0"/>
          </a:p>
        </p:txBody>
      </p:sp>
    </p:spTree>
    <p:extLst>
      <p:ext uri="{BB962C8B-B14F-4D97-AF65-F5344CB8AC3E}">
        <p14:creationId xmlns:p14="http://schemas.microsoft.com/office/powerpoint/2010/main" val="3761036570"/>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LEMENTNAME">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33904618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54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7696" b="7696"/>
          <a:stretch>
            <a:fillRect/>
          </a:stretch>
        </p:blipFill>
        <p:spPr>
          <a:xfrm flipH="1">
            <a:off x="0" y="0"/>
            <a:ext cx="12192000" cy="6858000"/>
          </a:xfrm>
        </p:spPr>
      </p:pic>
      <p:sp>
        <p:nvSpPr>
          <p:cNvPr id="4" name="Title 3"/>
          <p:cNvSpPr>
            <a:spLocks noGrp="1"/>
          </p:cNvSpPr>
          <p:nvPr>
            <p:ph type="ctrTitle"/>
          </p:nvPr>
        </p:nvSpPr>
        <p:spPr>
          <a:xfrm>
            <a:off x="0" y="2579601"/>
            <a:ext cx="5647787" cy="1698798"/>
          </a:xfrm>
          <a:solidFill>
            <a:srgbClr val="CC00FF">
              <a:alpha val="50196"/>
            </a:srgbClr>
          </a:solidFill>
        </p:spPr>
        <p:txBody>
          <a:bodyPr/>
          <a:lstStyle/>
          <a:p>
            <a:r>
              <a:rPr lang="en-US" dirty="0" smtClean="0"/>
              <a:t>Compiled binding</a:t>
            </a:r>
            <a:endParaRPr lang="en-US" dirty="0"/>
          </a:p>
        </p:txBody>
      </p:sp>
    </p:spTree>
    <p:extLst>
      <p:ext uri="{BB962C8B-B14F-4D97-AF65-F5344CB8AC3E}">
        <p14:creationId xmlns:p14="http://schemas.microsoft.com/office/powerpoint/2010/main" val="302447595"/>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What problem </a:t>
            </a:r>
            <a:br>
              <a:rPr lang="en-US" dirty="0" smtClean="0"/>
            </a:br>
            <a:r>
              <a:rPr lang="en-US" dirty="0" smtClean="0"/>
              <a:t>are we solving?</a:t>
            </a:r>
            <a:endParaRPr lang="en-US" dirty="0"/>
          </a:p>
        </p:txBody>
      </p:sp>
    </p:spTree>
    <p:extLst>
      <p:ext uri="{BB962C8B-B14F-4D97-AF65-F5344CB8AC3E}">
        <p14:creationId xmlns:p14="http://schemas.microsoft.com/office/powerpoint/2010/main" val="2329814813"/>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90788" y="291513"/>
            <a:ext cx="11399534" cy="3047588"/>
            <a:chOff x="190788" y="291513"/>
            <a:chExt cx="11399534" cy="3047588"/>
          </a:xfrm>
        </p:grpSpPr>
        <p:sp>
          <p:nvSpPr>
            <p:cNvPr id="8" name="TextBox 7"/>
            <p:cNvSpPr txBox="1"/>
            <p:nvPr/>
          </p:nvSpPr>
          <p:spPr>
            <a:xfrm>
              <a:off x="190788" y="291513"/>
              <a:ext cx="1538862" cy="941386"/>
            </a:xfrm>
            <a:prstGeom prst="rect">
              <a:avLst/>
            </a:prstGeom>
            <a:noFill/>
          </p:spPr>
          <p:txBody>
            <a:bodyPr wrap="square" lIns="179285" tIns="143428" rIns="179285" bIns="143428" rtlCol="0">
              <a:spAutoFit/>
            </a:bodyPr>
            <a:lstStyle/>
            <a:p>
              <a:pPr algn="r">
                <a:lnSpc>
                  <a:spcPct val="90000"/>
                </a:lnSpc>
                <a:spcAft>
                  <a:spcPts val="588"/>
                </a:spcAft>
              </a:pPr>
              <a:r>
                <a:rPr lang="en-US" sz="2353" b="1" dirty="0">
                  <a:gradFill>
                    <a:gsLst>
                      <a:gs pos="2917">
                        <a:srgbClr val="404040"/>
                      </a:gs>
                      <a:gs pos="30000">
                        <a:srgbClr val="404040"/>
                      </a:gs>
                    </a:gsLst>
                    <a:lin ang="5400000" scaled="0"/>
                  </a:gradFill>
                </a:rPr>
                <a:t>Classic Binding</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9649" y="291513"/>
              <a:ext cx="9860673" cy="3047588"/>
            </a:xfrm>
            <a:prstGeom prst="rect">
              <a:avLst/>
            </a:prstGeom>
          </p:spPr>
        </p:pic>
      </p:grpSp>
      <p:grpSp>
        <p:nvGrpSpPr>
          <p:cNvPr id="10" name="Group 9"/>
          <p:cNvGrpSpPr/>
          <p:nvPr/>
        </p:nvGrpSpPr>
        <p:grpSpPr>
          <a:xfrm>
            <a:off x="11502" y="3503702"/>
            <a:ext cx="11578821" cy="3022159"/>
            <a:chOff x="350837" y="3573462"/>
            <a:chExt cx="11811000" cy="3082760"/>
          </a:xfrm>
        </p:grpSpPr>
        <p:sp>
          <p:nvSpPr>
            <p:cNvPr id="9" name="TextBox 8"/>
            <p:cNvSpPr txBox="1"/>
            <p:nvPr/>
          </p:nvSpPr>
          <p:spPr>
            <a:xfrm>
              <a:off x="350837" y="3573462"/>
              <a:ext cx="1754863" cy="960263"/>
            </a:xfrm>
            <a:prstGeom prst="rect">
              <a:avLst/>
            </a:prstGeom>
            <a:noFill/>
          </p:spPr>
          <p:txBody>
            <a:bodyPr wrap="square" lIns="179285" tIns="143428" rIns="179285" bIns="143428" rtlCol="0">
              <a:spAutoFit/>
            </a:bodyPr>
            <a:lstStyle/>
            <a:p>
              <a:pPr algn="r">
                <a:lnSpc>
                  <a:spcPct val="90000"/>
                </a:lnSpc>
                <a:spcAft>
                  <a:spcPts val="588"/>
                </a:spcAft>
              </a:pPr>
              <a:r>
                <a:rPr lang="en-US" sz="2353" b="1" dirty="0">
                  <a:gradFill>
                    <a:gsLst>
                      <a:gs pos="2917">
                        <a:srgbClr val="404040"/>
                      </a:gs>
                      <a:gs pos="30000">
                        <a:srgbClr val="404040"/>
                      </a:gs>
                    </a:gsLst>
                    <a:lin ang="5400000" scaled="0"/>
                  </a:gradFill>
                </a:rPr>
                <a:t>Compiled Binding</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3437" y="3573462"/>
              <a:ext cx="10058400" cy="3082760"/>
            </a:xfrm>
            <a:prstGeom prst="rect">
              <a:avLst/>
            </a:prstGeom>
          </p:spPr>
        </p:pic>
      </p:grpSp>
    </p:spTree>
    <p:extLst>
      <p:ext uri="{BB962C8B-B14F-4D97-AF65-F5344CB8AC3E}">
        <p14:creationId xmlns:p14="http://schemas.microsoft.com/office/powerpoint/2010/main" val="417562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9" presetClass="emph" presetSubtype="0" nodeType="withEffect">
                                  <p:stCondLst>
                                    <p:cond delay="0"/>
                                  </p:stCondLst>
                                  <p:childTnLst>
                                    <p:set>
                                      <p:cBhvr rctx="PPT">
                                        <p:cTn id="9" dur="indefinite"/>
                                        <p:tgtEl>
                                          <p:spTgt spid="2"/>
                                        </p:tgtEl>
                                        <p:attrNameLst>
                                          <p:attrName>style.opacity</p:attrName>
                                        </p:attrNameLst>
                                      </p:cBhvr>
                                      <p:to>
                                        <p:strVal val="0.5"/>
                                      </p:to>
                                    </p:set>
                                    <p:animEffect filter="image" prLst="opacity: 0.5">
                                      <p:cBhvr rctx="IE">
                                        <p:cTn id="10" dur="indefinite"/>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x:Bind</a:t>
            </a:r>
            <a:endParaRPr lang="en-US" dirty="0"/>
          </a:p>
        </p:txBody>
      </p:sp>
      <p:sp>
        <p:nvSpPr>
          <p:cNvPr id="4" name="Text Placeholder 3"/>
          <p:cNvSpPr>
            <a:spLocks noGrp="1"/>
          </p:cNvSpPr>
          <p:nvPr>
            <p:ph type="body" sz="quarter" idx="10"/>
          </p:nvPr>
        </p:nvSpPr>
        <p:spPr/>
        <p:txBody>
          <a:bodyPr/>
          <a:lstStyle/>
          <a:p>
            <a:r>
              <a:rPr lang="en-US" dirty="0" smtClean="0"/>
              <a:t>Compiled binding</a:t>
            </a:r>
          </a:p>
          <a:p>
            <a:pPr lvl="1"/>
            <a:r>
              <a:rPr lang="en-US" dirty="0" smtClean="0"/>
              <a:t>Bindings are committed at compile-time</a:t>
            </a:r>
          </a:p>
          <a:p>
            <a:r>
              <a:rPr lang="en-US" dirty="0" smtClean="0"/>
              <a:t>Strongly-typed binding</a:t>
            </a:r>
          </a:p>
          <a:p>
            <a:pPr lvl="1"/>
            <a:r>
              <a:rPr lang="en-US" dirty="0" smtClean="0"/>
              <a:t>Duck binding is not supported</a:t>
            </a:r>
          </a:p>
          <a:p>
            <a:r>
              <a:rPr lang="en-US" dirty="0" smtClean="0"/>
              <a:t>Default mode is </a:t>
            </a:r>
            <a:r>
              <a:rPr lang="en-US" dirty="0" err="1" smtClean="0"/>
              <a:t>OneTime</a:t>
            </a:r>
            <a:endParaRPr lang="en-US" dirty="0" smtClean="0"/>
          </a:p>
          <a:p>
            <a:pPr lvl="1"/>
            <a:r>
              <a:rPr lang="en-US" dirty="0" err="1" smtClean="0"/>
              <a:t>OneWay</a:t>
            </a:r>
            <a:r>
              <a:rPr lang="en-US" dirty="0" smtClean="0"/>
              <a:t> and </a:t>
            </a:r>
            <a:r>
              <a:rPr lang="en-US" dirty="0" err="1" smtClean="0"/>
              <a:t>TwoWay</a:t>
            </a:r>
            <a:r>
              <a:rPr lang="en-US" dirty="0" smtClean="0"/>
              <a:t> are still available</a:t>
            </a:r>
          </a:p>
          <a:p>
            <a:r>
              <a:rPr lang="en-US" dirty="0" smtClean="0"/>
              <a:t>Standard binding approaches</a:t>
            </a:r>
          </a:p>
          <a:p>
            <a:pPr lvl="1"/>
            <a:r>
              <a:rPr lang="en-US" dirty="0" err="1" smtClean="0"/>
              <a:t>INotifyPropertyChanged</a:t>
            </a:r>
            <a:r>
              <a:rPr lang="en-US" dirty="0" smtClean="0"/>
              <a:t>, </a:t>
            </a:r>
            <a:r>
              <a:rPr lang="en-US" dirty="0" err="1" smtClean="0"/>
              <a:t>IObservableVector</a:t>
            </a:r>
            <a:r>
              <a:rPr lang="en-US" dirty="0" smtClean="0"/>
              <a:t>, </a:t>
            </a:r>
            <a:r>
              <a:rPr lang="en-US" dirty="0" err="1" smtClean="0"/>
              <a:t>INotifyCollectionChanged</a:t>
            </a:r>
            <a:endParaRPr lang="en-US" dirty="0"/>
          </a:p>
        </p:txBody>
      </p:sp>
    </p:spTree>
    <p:extLst>
      <p:ext uri="{BB962C8B-B14F-4D97-AF65-F5344CB8AC3E}">
        <p14:creationId xmlns:p14="http://schemas.microsoft.com/office/powerpoint/2010/main" val="715111705"/>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The data context of x:Bind </a:t>
            </a:r>
            <a:br>
              <a:rPr lang="en-US" dirty="0" smtClean="0"/>
            </a:br>
            <a:r>
              <a:rPr lang="en-US" dirty="0" smtClean="0"/>
              <a:t>is the code-behind class</a:t>
            </a:r>
            <a:endParaRPr lang="en-US" dirty="0"/>
          </a:p>
        </p:txBody>
      </p:sp>
    </p:spTree>
    <p:extLst>
      <p:ext uri="{BB962C8B-B14F-4D97-AF65-F5344CB8AC3E}">
        <p14:creationId xmlns:p14="http://schemas.microsoft.com/office/powerpoint/2010/main" val="4162204370"/>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Data binding basics</a:t>
            </a:r>
          </a:p>
          <a:p>
            <a:r>
              <a:rPr lang="en-US" dirty="0"/>
              <a:t>Compiled </a:t>
            </a:r>
            <a:r>
              <a:rPr lang="en-US" dirty="0" smtClean="0"/>
              <a:t>binding</a:t>
            </a:r>
            <a:endParaRPr lang="en-US" dirty="0"/>
          </a:p>
        </p:txBody>
      </p:sp>
    </p:spTree>
    <p:extLst>
      <p:ext uri="{BB962C8B-B14F-4D97-AF65-F5344CB8AC3E}">
        <p14:creationId xmlns:p14="http://schemas.microsoft.com/office/powerpoint/2010/main" val="139508570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Syntax</a:t>
            </a:r>
            <a:endParaRPr lang="en-US" dirty="0"/>
          </a:p>
        </p:txBody>
      </p:sp>
      <p:sp>
        <p:nvSpPr>
          <p:cNvPr id="3" name="Text Placeholder 2"/>
          <p:cNvSpPr>
            <a:spLocks noGrp="1"/>
          </p:cNvSpPr>
          <p:nvPr>
            <p:ph sz="quarter" idx="14"/>
          </p:nvPr>
        </p:nvSpPr>
        <p:spPr/>
        <p:txBody>
          <a:bodyPr/>
          <a:lstStyle/>
          <a:p>
            <a:pPr>
              <a:lnSpc>
                <a:spcPct val="100000"/>
              </a:lnSpc>
              <a:spcBef>
                <a:spcPts val="400"/>
              </a:spcBef>
            </a:pPr>
            <a:r>
              <a:rPr lang="en-US" sz="2400" b="0" dirty="0" smtClean="0">
                <a:solidFill>
                  <a:schemeClr val="tx2">
                    <a:lumMod val="50000"/>
                    <a:lumOff val="50000"/>
                  </a:schemeClr>
                </a:solidFill>
                <a:latin typeface="Consolas" panose="020B0609020204030204" pitchFamily="49" charset="0"/>
                <a:cs typeface="Consolas" panose="020B0609020204030204" pitchFamily="49" charset="0"/>
              </a:rPr>
              <a:t>&lt;</a:t>
            </a:r>
            <a:r>
              <a:rPr lang="en-US" sz="2400" b="0" dirty="0" err="1" smtClean="0">
                <a:solidFill>
                  <a:schemeClr val="tx2">
                    <a:lumMod val="50000"/>
                    <a:lumOff val="50000"/>
                  </a:schemeClr>
                </a:solidFill>
                <a:latin typeface="Consolas" panose="020B0609020204030204" pitchFamily="49" charset="0"/>
                <a:cs typeface="Consolas" panose="020B0609020204030204" pitchFamily="49" charset="0"/>
              </a:rPr>
              <a:t>TextBox</a:t>
            </a:r>
            <a:r>
              <a:rPr lang="en-US" sz="2400" b="0" dirty="0" smtClean="0">
                <a:solidFill>
                  <a:schemeClr val="tx2">
                    <a:lumMod val="50000"/>
                    <a:lumOff val="50000"/>
                  </a:schemeClr>
                </a:solidFill>
                <a:latin typeface="Consolas" panose="020B0609020204030204" pitchFamily="49" charset="0"/>
                <a:cs typeface="Consolas" panose="020B0609020204030204" pitchFamily="49" charset="0"/>
              </a:rPr>
              <a:t> Text="</a:t>
            </a:r>
            <a:r>
              <a:rPr lang="en-US" sz="2400" b="0" dirty="0" smtClean="0">
                <a:solidFill>
                  <a:schemeClr val="accent1">
                    <a:lumMod val="40000"/>
                    <a:lumOff val="60000"/>
                  </a:schemeClr>
                </a:solidFill>
                <a:latin typeface="Consolas" panose="020B0609020204030204" pitchFamily="49" charset="0"/>
                <a:cs typeface="Consolas" panose="020B0609020204030204" pitchFamily="49" charset="0"/>
              </a:rPr>
              <a:t>{</a:t>
            </a:r>
            <a:r>
              <a:rPr lang="en-US" sz="2400" b="0" dirty="0" smtClean="0">
                <a:solidFill>
                  <a:schemeClr val="accent6">
                    <a:lumMod val="60000"/>
                    <a:lumOff val="40000"/>
                  </a:schemeClr>
                </a:solidFill>
                <a:latin typeface="Consolas" panose="020B0609020204030204" pitchFamily="49" charset="0"/>
                <a:cs typeface="Consolas" panose="020B0609020204030204" pitchFamily="49" charset="0"/>
              </a:rPr>
              <a:t>Binding</a:t>
            </a:r>
          </a:p>
          <a:p>
            <a:pPr marL="914400">
              <a:lnSpc>
                <a:spcPct val="100000"/>
              </a:lnSpc>
              <a:spcBef>
                <a:spcPts val="400"/>
              </a:spcBef>
            </a:pPr>
            <a:r>
              <a:rPr lang="en-US" sz="2400" b="0" dirty="0" smtClean="0">
                <a:solidFill>
                  <a:schemeClr val="bg1">
                    <a:lumMod val="65000"/>
                  </a:schemeClr>
                </a:solidFill>
                <a:latin typeface="Consolas" panose="020B0609020204030204" pitchFamily="49" charset="0"/>
                <a:cs typeface="Consolas" panose="020B0609020204030204" pitchFamily="49" charset="0"/>
              </a:rPr>
              <a:t>Converter</a:t>
            </a: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ConverterLanguage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ConverterParameter</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ElementName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FallbackValue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smtClean="0">
                <a:solidFill>
                  <a:schemeClr val="bg1">
                    <a:lumMod val="65000"/>
                  </a:schemeClr>
                </a:solidFill>
                <a:latin typeface="Consolas" panose="020B0609020204030204" pitchFamily="49" charset="0"/>
                <a:cs typeface="Consolas" panose="020B0609020204030204" pitchFamily="49" charset="0"/>
              </a:rPr>
              <a:t>Mode</a:t>
            </a:r>
          </a:p>
          <a:p>
            <a:pPr marL="914400">
              <a:lnSpc>
                <a:spcPct val="100000"/>
              </a:lnSpc>
              <a:spcBef>
                <a:spcPts val="400"/>
              </a:spcBef>
            </a:pPr>
            <a:r>
              <a:rPr lang="en-US" sz="2400" b="0" dirty="0" smtClean="0">
                <a:solidFill>
                  <a:schemeClr val="bg1">
                    <a:lumMod val="65000"/>
                  </a:schemeClr>
                </a:solidFill>
                <a:latin typeface="Consolas" panose="020B0609020204030204" pitchFamily="49" charset="0"/>
                <a:cs typeface="Consolas" panose="020B0609020204030204" pitchFamily="49" charset="0"/>
              </a:rPr>
              <a:t>Path</a:t>
            </a: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RelativeSource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smtClean="0">
                <a:solidFill>
                  <a:schemeClr val="bg1">
                    <a:lumMod val="65000"/>
                  </a:schemeClr>
                </a:solidFill>
                <a:latin typeface="Consolas" panose="020B0609020204030204" pitchFamily="49" charset="0"/>
                <a:cs typeface="Consolas" panose="020B0609020204030204" pitchFamily="49" charset="0"/>
              </a:rPr>
              <a:t>Source</a:t>
            </a: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TargetNullValue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UpdateSourceTrigger</a:t>
            </a:r>
            <a:r>
              <a:rPr lang="en-US" sz="2400" b="0" dirty="0" smtClean="0">
                <a:solidFill>
                  <a:schemeClr val="accent1">
                    <a:lumMod val="40000"/>
                    <a:lumOff val="60000"/>
                  </a:schemeClr>
                </a:solidFill>
                <a:latin typeface="Consolas" panose="020B0609020204030204" pitchFamily="49" charset="0"/>
                <a:cs typeface="Consolas" panose="020B0609020204030204" pitchFamily="49" charset="0"/>
              </a:rPr>
              <a:t>}</a:t>
            </a:r>
            <a:endParaRPr lang="en-US" sz="2400" b="0" dirty="0">
              <a:solidFill>
                <a:schemeClr val="accent1">
                  <a:lumMod val="40000"/>
                  <a:lumOff val="60000"/>
                </a:schemeClr>
              </a:solidFill>
              <a:latin typeface="Consolas" panose="020B0609020204030204" pitchFamily="49" charset="0"/>
              <a:cs typeface="Consolas" panose="020B0609020204030204" pitchFamily="49" charset="0"/>
            </a:endParaRPr>
          </a:p>
        </p:txBody>
      </p:sp>
      <p:sp>
        <p:nvSpPr>
          <p:cNvPr id="7" name="Content Placeholder 6"/>
          <p:cNvSpPr>
            <a:spLocks noGrp="1"/>
          </p:cNvSpPr>
          <p:nvPr>
            <p:ph sz="quarter" idx="15"/>
          </p:nvPr>
        </p:nvSpPr>
        <p:spPr/>
        <p:txBody>
          <a:bodyPr/>
          <a:lstStyle/>
          <a:p>
            <a:pPr lvl="0">
              <a:lnSpc>
                <a:spcPct val="100000"/>
              </a:lnSpc>
              <a:spcBef>
                <a:spcPts val="400"/>
              </a:spcBef>
            </a:pPr>
            <a:r>
              <a:rPr lang="en-US" sz="2400" b="0" dirty="0">
                <a:solidFill>
                  <a:schemeClr val="tx2"/>
                </a:solidFill>
                <a:latin typeface="Consolas" panose="020B0609020204030204" pitchFamily="49" charset="0"/>
                <a:cs typeface="Consolas" panose="020B0609020204030204" pitchFamily="49" charset="0"/>
              </a:rPr>
              <a:t>&lt;</a:t>
            </a:r>
            <a:r>
              <a:rPr lang="en-US" sz="2400" b="0" dirty="0" err="1">
                <a:solidFill>
                  <a:schemeClr val="tx2"/>
                </a:solidFill>
                <a:latin typeface="Consolas" panose="020B0609020204030204" pitchFamily="49" charset="0"/>
                <a:cs typeface="Consolas" panose="020B0609020204030204" pitchFamily="49" charset="0"/>
              </a:rPr>
              <a:t>TextBox</a:t>
            </a:r>
            <a:r>
              <a:rPr lang="en-US" sz="2400" b="0" dirty="0">
                <a:solidFill>
                  <a:schemeClr val="tx2"/>
                </a:solidFill>
                <a:latin typeface="Consolas" panose="020B0609020204030204" pitchFamily="49" charset="0"/>
                <a:cs typeface="Consolas" panose="020B0609020204030204" pitchFamily="49" charset="0"/>
              </a:rPr>
              <a:t> </a:t>
            </a:r>
            <a:r>
              <a:rPr lang="en-US" sz="2400" b="0" dirty="0" smtClean="0">
                <a:solidFill>
                  <a:srgbClr val="000000"/>
                </a:solidFill>
                <a:latin typeface="Consolas" panose="020B0609020204030204" pitchFamily="49" charset="0"/>
                <a:cs typeface="Consolas" panose="020B0609020204030204" pitchFamily="49" charset="0"/>
              </a:rPr>
              <a:t>Text="</a:t>
            </a:r>
            <a:r>
              <a:rPr lang="en-US" sz="2400" b="0" dirty="0" smtClean="0">
                <a:solidFill>
                  <a:srgbClr val="0078D7"/>
                </a:solidFill>
                <a:latin typeface="Consolas" panose="020B0609020204030204" pitchFamily="49" charset="0"/>
                <a:cs typeface="Consolas" panose="020B0609020204030204" pitchFamily="49" charset="0"/>
              </a:rPr>
              <a:t>{</a:t>
            </a:r>
            <a:r>
              <a:rPr lang="en-US" sz="2400" b="0" dirty="0" err="1" smtClean="0">
                <a:solidFill>
                  <a:srgbClr val="E81123">
                    <a:lumMod val="75000"/>
                  </a:srgbClr>
                </a:solidFill>
                <a:latin typeface="Consolas" panose="020B0609020204030204" pitchFamily="49" charset="0"/>
                <a:cs typeface="Consolas" panose="020B0609020204030204" pitchFamily="49" charset="0"/>
              </a:rPr>
              <a:t>x:Bind</a:t>
            </a:r>
            <a:endParaRPr lang="en-US" sz="2400" b="0" dirty="0">
              <a:solidFill>
                <a:srgbClr val="E81123">
                  <a:lumMod val="75000"/>
                </a:srgbClr>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a:solidFill>
                  <a:srgbClr val="737373"/>
                </a:solidFill>
                <a:latin typeface="Consolas" panose="020B0609020204030204" pitchFamily="49" charset="0"/>
                <a:cs typeface="Consolas" panose="020B0609020204030204" pitchFamily="49" charset="0"/>
              </a:rPr>
              <a:t>Converter</a:t>
            </a:r>
          </a:p>
          <a:p>
            <a:pPr marL="914400" lvl="0">
              <a:lnSpc>
                <a:spcPct val="100000"/>
              </a:lnSpc>
              <a:spcBef>
                <a:spcPts val="400"/>
              </a:spcBef>
            </a:pPr>
            <a:r>
              <a:rPr lang="en-US" sz="2400" b="0" dirty="0" err="1">
                <a:solidFill>
                  <a:srgbClr val="737373"/>
                </a:solidFill>
                <a:latin typeface="Consolas" panose="020B0609020204030204" pitchFamily="49" charset="0"/>
                <a:cs typeface="Consolas" panose="020B0609020204030204" pitchFamily="49" charset="0"/>
              </a:rPr>
              <a:t>ConverterLanguage</a:t>
            </a:r>
            <a:endParaRPr lang="en-US" sz="2400" b="0" dirty="0">
              <a:solidFill>
                <a:srgbClr val="737373"/>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err="1">
                <a:solidFill>
                  <a:srgbClr val="737373"/>
                </a:solidFill>
                <a:latin typeface="Consolas" panose="020B0609020204030204" pitchFamily="49" charset="0"/>
                <a:cs typeface="Consolas" panose="020B0609020204030204" pitchFamily="49" charset="0"/>
              </a:rPr>
              <a:t>ConverterParameter</a:t>
            </a:r>
            <a:endParaRPr lang="en-US" sz="2400" b="0" dirty="0">
              <a:solidFill>
                <a:srgbClr val="737373"/>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strike="sngStrike" dirty="0" err="1" smtClean="0">
                <a:solidFill>
                  <a:schemeClr val="bg2">
                    <a:lumMod val="90000"/>
                  </a:schemeClr>
                </a:solidFill>
                <a:latin typeface="Consolas" panose="020B0609020204030204" pitchFamily="49" charset="0"/>
                <a:cs typeface="Consolas" panose="020B0609020204030204" pitchFamily="49" charset="0"/>
              </a:rPr>
              <a:t>ElementName</a:t>
            </a:r>
            <a:endParaRPr lang="en-US" sz="2400" b="0" strike="sngStrike" dirty="0">
              <a:solidFill>
                <a:schemeClr val="bg2">
                  <a:lumMod val="90000"/>
                </a:schemeClr>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err="1">
                <a:solidFill>
                  <a:srgbClr val="737373"/>
                </a:solidFill>
                <a:latin typeface="Consolas" panose="020B0609020204030204" pitchFamily="49" charset="0"/>
                <a:cs typeface="Consolas" panose="020B0609020204030204" pitchFamily="49" charset="0"/>
              </a:rPr>
              <a:t>FallbackValue</a:t>
            </a:r>
            <a:endParaRPr lang="en-US" sz="2400" b="0" dirty="0">
              <a:solidFill>
                <a:srgbClr val="737373"/>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a:solidFill>
                  <a:srgbClr val="737373"/>
                </a:solidFill>
                <a:latin typeface="Consolas" panose="020B0609020204030204" pitchFamily="49" charset="0"/>
                <a:cs typeface="Consolas" panose="020B0609020204030204" pitchFamily="49" charset="0"/>
              </a:rPr>
              <a:t>Mode</a:t>
            </a:r>
          </a:p>
          <a:p>
            <a:pPr marL="914400" lvl="0">
              <a:lnSpc>
                <a:spcPct val="100000"/>
              </a:lnSpc>
              <a:spcBef>
                <a:spcPts val="400"/>
              </a:spcBef>
            </a:pPr>
            <a:r>
              <a:rPr lang="en-US" sz="2400" b="0" dirty="0">
                <a:solidFill>
                  <a:srgbClr val="737373"/>
                </a:solidFill>
                <a:latin typeface="Consolas" panose="020B0609020204030204" pitchFamily="49" charset="0"/>
                <a:cs typeface="Consolas" panose="020B0609020204030204" pitchFamily="49" charset="0"/>
              </a:rPr>
              <a:t>Path</a:t>
            </a:r>
          </a:p>
          <a:p>
            <a:pPr marL="914400" lvl="0">
              <a:lnSpc>
                <a:spcPct val="100000"/>
              </a:lnSpc>
              <a:spcBef>
                <a:spcPts val="400"/>
              </a:spcBef>
            </a:pPr>
            <a:r>
              <a:rPr lang="en-US" sz="2400" b="0" strike="sngStrike" dirty="0" err="1" smtClean="0">
                <a:solidFill>
                  <a:schemeClr val="bg2">
                    <a:lumMod val="90000"/>
                  </a:schemeClr>
                </a:solidFill>
                <a:latin typeface="Consolas" panose="020B0609020204030204" pitchFamily="49" charset="0"/>
                <a:cs typeface="Consolas" panose="020B0609020204030204" pitchFamily="49" charset="0"/>
              </a:rPr>
              <a:t>RelativeSource</a:t>
            </a:r>
            <a:endParaRPr lang="en-US" sz="2400" b="0" strike="sngStrike" dirty="0">
              <a:solidFill>
                <a:schemeClr val="bg2">
                  <a:lumMod val="90000"/>
                </a:schemeClr>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strike="sngStrike" dirty="0" smtClean="0">
                <a:solidFill>
                  <a:schemeClr val="bg2">
                    <a:lumMod val="90000"/>
                  </a:schemeClr>
                </a:solidFill>
                <a:latin typeface="Consolas" panose="020B0609020204030204" pitchFamily="49" charset="0"/>
                <a:cs typeface="Consolas" panose="020B0609020204030204" pitchFamily="49" charset="0"/>
              </a:rPr>
              <a:t>Source</a:t>
            </a:r>
            <a:endParaRPr lang="en-US" sz="2400" b="0" strike="sngStrike" dirty="0">
              <a:solidFill>
                <a:schemeClr val="bg2">
                  <a:lumMod val="90000"/>
                </a:schemeClr>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err="1">
                <a:solidFill>
                  <a:srgbClr val="737373"/>
                </a:solidFill>
                <a:latin typeface="Consolas" panose="020B0609020204030204" pitchFamily="49" charset="0"/>
                <a:cs typeface="Consolas" panose="020B0609020204030204" pitchFamily="49" charset="0"/>
              </a:rPr>
              <a:t>TargetNullValue</a:t>
            </a:r>
            <a:endParaRPr lang="en-US" sz="2400" b="0" dirty="0">
              <a:solidFill>
                <a:srgbClr val="737373"/>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strike="sngStrike" dirty="0" err="1" smtClean="0">
                <a:solidFill>
                  <a:schemeClr val="bg2">
                    <a:lumMod val="90000"/>
                  </a:schemeClr>
                </a:solidFill>
                <a:latin typeface="Consolas" panose="020B0609020204030204" pitchFamily="49" charset="0"/>
                <a:cs typeface="Consolas" panose="020B0609020204030204" pitchFamily="49" charset="0"/>
              </a:rPr>
              <a:t>UpdateSourceTrigger</a:t>
            </a:r>
            <a:r>
              <a:rPr lang="en-US" sz="2400" b="0" dirty="0" smtClean="0">
                <a:solidFill>
                  <a:srgbClr val="0078D7"/>
                </a:solidFill>
                <a:latin typeface="Consolas" panose="020B0609020204030204" pitchFamily="49" charset="0"/>
                <a:cs typeface="Consolas" panose="020B0609020204030204" pitchFamily="49" charset="0"/>
              </a:rPr>
              <a:t>}</a:t>
            </a:r>
            <a:endParaRPr lang="en-US" sz="2400" b="0" dirty="0">
              <a:solidFill>
                <a:srgbClr val="737373"/>
              </a:solidFill>
              <a:latin typeface="Consolas" panose="020B0609020204030204" pitchFamily="49" charset="0"/>
              <a:cs typeface="Consolas" panose="020B0609020204030204" pitchFamily="49" charset="0"/>
            </a:endParaRPr>
          </a:p>
          <a:p>
            <a:endParaRPr lang="en-US" sz="4000" dirty="0"/>
          </a:p>
        </p:txBody>
      </p:sp>
      <p:sp>
        <p:nvSpPr>
          <p:cNvPr id="5" name="Rectangle 4"/>
          <p:cNvSpPr/>
          <p:nvPr/>
        </p:nvSpPr>
        <p:spPr>
          <a:xfrm>
            <a:off x="6858000" y="2841396"/>
            <a:ext cx="3733800" cy="609600"/>
          </a:xfrm>
          <a:prstGeom prst="rect">
            <a:avLst/>
          </a:prstGeom>
          <a:noFill/>
          <a:ln w="76200"/>
          <a:effectLst>
            <a:outerShdw blurRad="50800" dist="38100" dir="2700000" algn="tl" rotWithShape="0">
              <a:schemeClr val="bg1">
                <a:alpha val="40000"/>
              </a:scheme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p>
        </p:txBody>
      </p:sp>
      <p:sp>
        <p:nvSpPr>
          <p:cNvPr id="6" name="Rectangle 5"/>
          <p:cNvSpPr/>
          <p:nvPr/>
        </p:nvSpPr>
        <p:spPr>
          <a:xfrm>
            <a:off x="6858000" y="5791200"/>
            <a:ext cx="3733800" cy="609600"/>
          </a:xfrm>
          <a:prstGeom prst="rect">
            <a:avLst/>
          </a:prstGeom>
          <a:noFill/>
          <a:ln w="76200"/>
          <a:effectLst>
            <a:outerShdw blurRad="50800" dist="38100" dir="2700000" algn="tl" rotWithShape="0">
              <a:schemeClr val="bg1">
                <a:alpha val="40000"/>
              </a:scheme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p>
        </p:txBody>
      </p:sp>
    </p:spTree>
    <p:extLst>
      <p:ext uri="{BB962C8B-B14F-4D97-AF65-F5344CB8AC3E}">
        <p14:creationId xmlns:p14="http://schemas.microsoft.com/office/powerpoint/2010/main" val="28108099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pPr>
              <a:lnSpc>
                <a:spcPct val="150000"/>
              </a:lnSpc>
              <a:spcBef>
                <a:spcPts val="564"/>
              </a:spcBef>
            </a:pPr>
            <a:r>
              <a:rPr lang="en-US" sz="2000" b="0" dirty="0" smtClean="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ListView</a:t>
            </a:r>
            <a:r>
              <a:rPr lang="en-US" sz="2000" b="0" dirty="0">
                <a:solidFill>
                  <a:srgbClr val="FF0000"/>
                </a:solidFill>
                <a:latin typeface="Consolas" panose="020B0609020204030204" pitchFamily="49" charset="0"/>
                <a:cs typeface="Consolas" panose="020B0609020204030204" pitchFamily="49" charset="0"/>
              </a:rPr>
              <a:t> </a:t>
            </a:r>
            <a:r>
              <a:rPr lang="en-US" sz="2000" b="0" dirty="0" err="1" smtClean="0">
                <a:solidFill>
                  <a:srgbClr val="FF0000"/>
                </a:solidFill>
                <a:latin typeface="Consolas" panose="020B0609020204030204" pitchFamily="49" charset="0"/>
                <a:cs typeface="Consolas" panose="020B0609020204030204" pitchFamily="49" charset="0"/>
              </a:rPr>
              <a:t>ItemsSource</a:t>
            </a:r>
            <a:r>
              <a:rPr lang="en-US" sz="2000" b="0" dirty="0">
                <a:solidFill>
                  <a:srgbClr val="0000FF"/>
                </a:solidFill>
                <a:latin typeface="Consolas" panose="020B0609020204030204" pitchFamily="49" charset="0"/>
                <a:cs typeface="Consolas" panose="020B0609020204030204" pitchFamily="49" charset="0"/>
              </a:rPr>
              <a:t>="{</a:t>
            </a:r>
            <a:r>
              <a:rPr lang="en-US" sz="2000" b="0" dirty="0" err="1">
                <a:solidFill>
                  <a:srgbClr val="A31515"/>
                </a:solidFill>
                <a:latin typeface="Consolas" panose="020B0609020204030204" pitchFamily="49" charset="0"/>
                <a:cs typeface="Consolas" panose="020B0609020204030204" pitchFamily="49" charset="0"/>
              </a:rPr>
              <a:t>x</a:t>
            </a:r>
            <a:r>
              <a:rPr lang="en-US" sz="2000" b="0" dirty="0" err="1">
                <a:solidFill>
                  <a:srgbClr val="0000FF"/>
                </a:solidFill>
                <a:latin typeface="Consolas" panose="020B0609020204030204" pitchFamily="49" charset="0"/>
                <a:cs typeface="Consolas" panose="020B0609020204030204" pitchFamily="49" charset="0"/>
              </a:rPr>
              <a:t>:</a:t>
            </a:r>
            <a:r>
              <a:rPr lang="en-US" sz="2000" b="0" dirty="0" err="1">
                <a:solidFill>
                  <a:srgbClr val="A31515"/>
                </a:solidFill>
                <a:latin typeface="Consolas" panose="020B0609020204030204" pitchFamily="49" charset="0"/>
                <a:cs typeface="Consolas" panose="020B0609020204030204" pitchFamily="49" charset="0"/>
              </a:rPr>
              <a:t>Bind</a:t>
            </a:r>
            <a:r>
              <a:rPr lang="en-US" sz="2000" b="0" dirty="0">
                <a:solidFill>
                  <a:srgbClr val="FF0000"/>
                </a:solidFill>
                <a:latin typeface="Consolas" panose="020B0609020204030204" pitchFamily="49" charset="0"/>
                <a:cs typeface="Consolas" panose="020B0609020204030204" pitchFamily="49" charset="0"/>
              </a:rPr>
              <a:t> </a:t>
            </a:r>
            <a:r>
              <a:rPr lang="en-US" sz="2000" b="0" dirty="0" err="1" smtClean="0">
                <a:solidFill>
                  <a:srgbClr val="FF0000"/>
                </a:solidFill>
                <a:latin typeface="Consolas" panose="020B0609020204030204" pitchFamily="49" charset="0"/>
                <a:cs typeface="Consolas" panose="020B0609020204030204" pitchFamily="49" charset="0"/>
              </a:rPr>
              <a:t>ViewModel</a:t>
            </a:r>
            <a:r>
              <a:rPr lang="en-US" sz="2000" b="0" dirty="0" err="1" smtClean="0">
                <a:solidFill>
                  <a:srgbClr val="0000FF"/>
                </a:solidFill>
                <a:latin typeface="Consolas" panose="020B0609020204030204" pitchFamily="49" charset="0"/>
                <a:cs typeface="Consolas" panose="020B0609020204030204" pitchFamily="49" charset="0"/>
              </a:rPr>
              <a:t>.Employees</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ListView.ItemTemplate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DataTemplate</a:t>
            </a:r>
            <a:r>
              <a:rPr lang="en-US" sz="2000" b="0" dirty="0">
                <a:solidFill>
                  <a:srgbClr val="FF0000"/>
                </a:solidFill>
                <a:latin typeface="Consolas" panose="020B0609020204030204" pitchFamily="49" charset="0"/>
                <a:cs typeface="Consolas" panose="020B0609020204030204" pitchFamily="49" charset="0"/>
              </a:rPr>
              <a:t> x</a:t>
            </a:r>
            <a:r>
              <a:rPr lang="en-US" sz="2000" b="0" dirty="0">
                <a:solidFill>
                  <a:srgbClr val="0000FF"/>
                </a:solidFill>
                <a:latin typeface="Consolas" panose="020B0609020204030204" pitchFamily="49" charset="0"/>
                <a:cs typeface="Consolas" panose="020B0609020204030204" pitchFamily="49" charset="0"/>
              </a:rPr>
              <a:t>:</a:t>
            </a:r>
            <a:r>
              <a:rPr lang="en-US" sz="2000" b="0" dirty="0">
                <a:solidFill>
                  <a:srgbClr val="FF0000"/>
                </a:solidFill>
                <a:latin typeface="Consolas" panose="020B0609020204030204" pitchFamily="49" charset="0"/>
                <a:cs typeface="Consolas" panose="020B0609020204030204" pitchFamily="49" charset="0"/>
              </a:rPr>
              <a:t>DataType</a:t>
            </a:r>
            <a:r>
              <a:rPr lang="en-US" sz="2000" b="0" dirty="0">
                <a:solidFill>
                  <a:srgbClr val="0000FF"/>
                </a:solidFill>
                <a:latin typeface="Consolas" panose="020B0609020204030204" pitchFamily="49" charset="0"/>
                <a:cs typeface="Consolas" panose="020B0609020204030204" pitchFamily="49" charset="0"/>
              </a:rPr>
              <a:t>="</a:t>
            </a:r>
            <a:r>
              <a:rPr lang="en-US" sz="2000" b="0" dirty="0" smtClean="0">
                <a:solidFill>
                  <a:srgbClr val="0000FF"/>
                </a:solidFill>
                <a:latin typeface="Consolas" panose="020B0609020204030204" pitchFamily="49" charset="0"/>
                <a:cs typeface="Consolas" panose="020B0609020204030204" pitchFamily="49" charset="0"/>
              </a:rPr>
              <a:t>model:Employee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a:solidFill>
                  <a:srgbClr val="A31515"/>
                </a:solidFill>
                <a:latin typeface="Consolas" panose="020B0609020204030204" pitchFamily="49" charset="0"/>
                <a:cs typeface="Consolas" panose="020B0609020204030204" pitchFamily="49" charset="0"/>
              </a:rPr>
              <a:t>Grid</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TextBlock</a:t>
            </a:r>
            <a:r>
              <a:rPr lang="en-US" sz="2000" b="0" dirty="0">
                <a:solidFill>
                  <a:srgbClr val="FF0000"/>
                </a:solidFill>
                <a:latin typeface="Consolas" panose="020B0609020204030204" pitchFamily="49" charset="0"/>
                <a:cs typeface="Consolas" panose="020B0609020204030204" pitchFamily="49" charset="0"/>
              </a:rPr>
              <a:t> Text</a:t>
            </a:r>
            <a:r>
              <a:rPr lang="en-US" sz="2000" b="0" dirty="0">
                <a:solidFill>
                  <a:srgbClr val="0000FF"/>
                </a:solidFill>
                <a:latin typeface="Consolas" panose="020B0609020204030204" pitchFamily="49" charset="0"/>
                <a:cs typeface="Consolas" panose="020B0609020204030204" pitchFamily="49" charset="0"/>
              </a:rPr>
              <a:t>="{</a:t>
            </a:r>
            <a:r>
              <a:rPr lang="en-US" sz="2000" b="0" dirty="0" err="1">
                <a:solidFill>
                  <a:srgbClr val="A31515"/>
                </a:solidFill>
                <a:latin typeface="Consolas" panose="020B0609020204030204" pitchFamily="49" charset="0"/>
                <a:cs typeface="Consolas" panose="020B0609020204030204" pitchFamily="49" charset="0"/>
              </a:rPr>
              <a:t>x</a:t>
            </a:r>
            <a:r>
              <a:rPr lang="en-US" sz="2000" b="0" dirty="0" err="1">
                <a:solidFill>
                  <a:srgbClr val="0000FF"/>
                </a:solidFill>
                <a:latin typeface="Consolas" panose="020B0609020204030204" pitchFamily="49" charset="0"/>
                <a:cs typeface="Consolas" panose="020B0609020204030204" pitchFamily="49" charset="0"/>
              </a:rPr>
              <a:t>:</a:t>
            </a:r>
            <a:r>
              <a:rPr lang="en-US" sz="2000" b="0" dirty="0" err="1">
                <a:solidFill>
                  <a:srgbClr val="A31515"/>
                </a:solidFill>
                <a:latin typeface="Consolas" panose="020B0609020204030204" pitchFamily="49" charset="0"/>
                <a:cs typeface="Consolas" panose="020B0609020204030204" pitchFamily="49" charset="0"/>
              </a:rPr>
              <a:t>Bind</a:t>
            </a:r>
            <a:r>
              <a:rPr lang="en-US" sz="2000" b="0" dirty="0">
                <a:solidFill>
                  <a:srgbClr val="FF0000"/>
                </a:solidFill>
                <a:latin typeface="Consolas" panose="020B0609020204030204" pitchFamily="49" charset="0"/>
                <a:cs typeface="Consolas" panose="020B0609020204030204" pitchFamily="49" charset="0"/>
              </a:rPr>
              <a:t> </a:t>
            </a:r>
            <a:r>
              <a:rPr lang="en-US" sz="2000" b="0" dirty="0" smtClean="0">
                <a:solidFill>
                  <a:srgbClr val="FF0000"/>
                </a:solidFill>
                <a:latin typeface="Consolas" panose="020B0609020204030204" pitchFamily="49" charset="0"/>
                <a:cs typeface="Consolas" panose="020B0609020204030204" pitchFamily="49" charset="0"/>
              </a:rPr>
              <a:t>Name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a:solidFill>
                  <a:srgbClr val="A31515"/>
                </a:solidFill>
                <a:latin typeface="Consolas" panose="020B0609020204030204" pitchFamily="49" charset="0"/>
                <a:cs typeface="Consolas" panose="020B0609020204030204" pitchFamily="49" charset="0"/>
              </a:rPr>
              <a:t>Grid</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DataTemplate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ListView.ItemTemplate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ListView</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p:txBody>
      </p:sp>
      <p:sp>
        <p:nvSpPr>
          <p:cNvPr id="8" name="Rectangle 7"/>
          <p:cNvSpPr/>
          <p:nvPr/>
        </p:nvSpPr>
        <p:spPr bwMode="auto">
          <a:xfrm>
            <a:off x="247843" y="1371600"/>
            <a:ext cx="8208818"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p:cNvSpPr>
            <a:spLocks noGrp="1"/>
          </p:cNvSpPr>
          <p:nvPr>
            <p:ph type="title"/>
          </p:nvPr>
        </p:nvSpPr>
        <p:spPr/>
        <p:txBody>
          <a:bodyPr/>
          <a:lstStyle/>
          <a:p>
            <a:r>
              <a:rPr lang="en-US" dirty="0" smtClean="0"/>
              <a:t>Data Templates</a:t>
            </a:r>
            <a:endParaRPr lang="en-US" dirty="0"/>
          </a:p>
        </p:txBody>
      </p:sp>
      <p:sp>
        <p:nvSpPr>
          <p:cNvPr id="9" name="Rectangle 8"/>
          <p:cNvSpPr/>
          <p:nvPr/>
        </p:nvSpPr>
        <p:spPr bwMode="auto">
          <a:xfrm>
            <a:off x="1214613" y="2483643"/>
            <a:ext cx="6710187"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bwMode="auto">
          <a:xfrm>
            <a:off x="2284461" y="3503696"/>
            <a:ext cx="5640339"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8547783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endParaRPr lang="en-US"/>
          </a:p>
        </p:txBody>
      </p:sp>
      <p:sp>
        <p:nvSpPr>
          <p:cNvPr id="4" name="Title 3"/>
          <p:cNvSpPr>
            <a:spLocks noGrp="1"/>
          </p:cNvSpPr>
          <p:nvPr>
            <p:ph type="ctrTitle"/>
          </p:nvPr>
        </p:nvSpPr>
        <p:spPr/>
        <p:txBody>
          <a:bodyPr/>
          <a:lstStyle/>
          <a:p>
            <a:r>
              <a:rPr lang="en-US" dirty="0" smtClean="0"/>
              <a:t>Compiled binding</a:t>
            </a:r>
            <a:endParaRPr lang="en-US" dirty="0"/>
          </a:p>
        </p:txBody>
      </p:sp>
    </p:spTree>
    <p:extLst>
      <p:ext uri="{BB962C8B-B14F-4D97-AF65-F5344CB8AC3E}">
        <p14:creationId xmlns:p14="http://schemas.microsoft.com/office/powerpoint/2010/main" val="2594931092"/>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ND">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6846127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299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Syntax differences</a:t>
            </a:r>
            <a:endParaRPr lang="en-US" dirty="0"/>
          </a:p>
        </p:txBody>
      </p:sp>
      <p:sp>
        <p:nvSpPr>
          <p:cNvPr id="5" name="Rectangle 4"/>
          <p:cNvSpPr/>
          <p:nvPr/>
        </p:nvSpPr>
        <p:spPr>
          <a:xfrm>
            <a:off x="381000" y="1371600"/>
            <a:ext cx="11541762" cy="5293757"/>
          </a:xfrm>
          <a:prstGeom prst="rect">
            <a:avLst/>
          </a:prstGeom>
        </p:spPr>
        <p:txBody>
          <a:bodyPr wrap="square">
            <a:spAutoFit/>
          </a:bodyPr>
          <a:lstStyle/>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ItemsSource</a:t>
            </a:r>
            <a:r>
              <a:rPr lang="en-US" dirty="0">
                <a:solidFill>
                  <a:srgbClr val="0000FF"/>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Binding</a:t>
            </a:r>
            <a:r>
              <a:rPr lang="en-US" dirty="0">
                <a:solidFill>
                  <a:srgbClr val="FF0000"/>
                </a:solidFill>
                <a:highlight>
                  <a:srgbClr val="FFFFFF"/>
                </a:highlight>
                <a:latin typeface="Consolas" panose="020B0609020204030204" pitchFamily="49" charset="0"/>
              </a:rPr>
              <a:t> Items</a:t>
            </a:r>
            <a:r>
              <a:rPr lang="en-US" dirty="0">
                <a:solidFill>
                  <a:srgbClr val="0000FF"/>
                </a:solidFill>
                <a:highlight>
                  <a:srgbClr val="FFFFFF"/>
                </a:highlight>
                <a:latin typeface="Consolas" panose="020B0609020204030204" pitchFamily="49" charset="0"/>
              </a:rPr>
              <a:t>}"</a:t>
            </a:r>
            <a:r>
              <a:rPr lang="en-US" dirty="0">
                <a:solidFill>
                  <a:srgbClr val="FF0000"/>
                </a:solidFill>
                <a:highlight>
                  <a:srgbClr val="FFFFFF"/>
                </a:highlight>
                <a:latin typeface="Consolas" panose="020B0609020204030204" pitchFamily="49" charset="0"/>
              </a:rPr>
              <a:t> Header</a:t>
            </a:r>
            <a:r>
              <a:rPr lang="en-US" dirty="0">
                <a:solidFill>
                  <a:srgbClr val="0000FF"/>
                </a:solidFill>
                <a:highlight>
                  <a:srgbClr val="FFFFFF"/>
                </a:highlight>
                <a:latin typeface="Consolas" panose="020B0609020204030204" pitchFamily="49" charset="0"/>
              </a:rPr>
              <a:t>="Classic"</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Grid.Column</a:t>
            </a:r>
            <a:r>
              <a:rPr lang="en-US" dirty="0">
                <a:solidFill>
                  <a:srgbClr val="0000FF"/>
                </a:solidFill>
                <a:highlight>
                  <a:srgbClr val="FFFFFF"/>
                </a:highlight>
                <a:latin typeface="Consolas" panose="020B0609020204030204" pitchFamily="49" charset="0"/>
              </a:rPr>
              <a:t>="0"&gt;</a:t>
            </a:r>
            <a:endParaRPr lang="en-US" dirty="0">
              <a:solidFill>
                <a:srgbClr val="000000"/>
              </a:solidFill>
              <a:highlight>
                <a:srgbClr val="FFFFFF"/>
              </a:highlight>
              <a:latin typeface="Consolas" panose="020B0609020204030204" pitchFamily="49" charset="0"/>
            </a:endParaRPr>
          </a:p>
          <a:p>
            <a:pPr>
              <a:spcBef>
                <a:spcPts val="400"/>
              </a:spcBef>
            </a:pPr>
            <a:r>
              <a:rPr lang="en-US" dirty="0" smtClean="0">
                <a:solidFill>
                  <a:srgbClr val="0000FF"/>
                </a:solidFill>
                <a:highlight>
                  <a:srgbClr val="FFFFFF"/>
                </a:highlight>
                <a:latin typeface="Consolas" panose="020B0609020204030204" pitchFamily="49" charset="0"/>
              </a:rPr>
              <a:t>  &lt;</a:t>
            </a:r>
            <a:r>
              <a:rPr lang="en-US" dirty="0" err="1">
                <a:solidFill>
                  <a:srgbClr val="A31515"/>
                </a:solidFill>
                <a:highlight>
                  <a:srgbClr val="FFFFFF"/>
                </a:highlight>
                <a:latin typeface="Consolas" panose="020B0609020204030204" pitchFamily="49" charset="0"/>
              </a:rPr>
              <a:t>ListView.ItemTemplate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smtClean="0">
                <a:solidFill>
                  <a:srgbClr val="0000FF"/>
                </a:solidFill>
                <a:highlight>
                  <a:srgbClr val="FFFFFF"/>
                </a:highlight>
                <a:latin typeface="Consolas" panose="020B0609020204030204" pitchFamily="49" charset="0"/>
              </a:rPr>
              <a:t>    &lt;</a:t>
            </a:r>
            <a:r>
              <a:rPr lang="en-US" dirty="0" err="1">
                <a:solidFill>
                  <a:srgbClr val="A31515"/>
                </a:solidFill>
                <a:highlight>
                  <a:srgbClr val="FFFFFF"/>
                </a:highlight>
                <a:latin typeface="Consolas" panose="020B0609020204030204" pitchFamily="49" charset="0"/>
              </a:rPr>
              <a:t>DataTemplate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TextBlock</a:t>
            </a:r>
            <a:r>
              <a:rPr lang="en-US" dirty="0">
                <a:solidFill>
                  <a:srgbClr val="FF0000"/>
                </a:solidFill>
                <a:highlight>
                  <a:srgbClr val="FFFFFF"/>
                </a:highlight>
                <a:latin typeface="Consolas" panose="020B0609020204030204" pitchFamily="49" charset="0"/>
              </a:rPr>
              <a:t> Text</a:t>
            </a:r>
            <a:r>
              <a:rPr lang="en-US" dirty="0">
                <a:solidFill>
                  <a:srgbClr val="0000FF"/>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Binding</a:t>
            </a:r>
            <a:r>
              <a:rPr lang="en-US" dirty="0">
                <a:solidFill>
                  <a:srgbClr val="FF0000"/>
                </a:solidFill>
                <a:highlight>
                  <a:srgbClr val="FFFFFF"/>
                </a:highlight>
                <a:latin typeface="Consolas" panose="020B0609020204030204" pitchFamily="49" charset="0"/>
              </a:rPr>
              <a:t> Title</a:t>
            </a:r>
            <a:r>
              <a:rPr lang="en-US" dirty="0">
                <a:solidFill>
                  <a:srgbClr val="0000FF"/>
                </a:solidFill>
                <a:highlight>
                  <a:srgbClr val="FFFFFF"/>
                </a:highlight>
                <a:latin typeface="Consolas" panose="020B0609020204030204" pitchFamily="49" charset="0"/>
              </a:rPr>
              <a:t>}" /&gt;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DataTemplate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smtClean="0">
                <a:solidFill>
                  <a:srgbClr val="000000"/>
                </a:solidFill>
                <a:highlight>
                  <a:srgbClr val="FFFFFF"/>
                </a:highlight>
                <a:latin typeface="Consolas" panose="020B0609020204030204" pitchFamily="49" charset="0"/>
              </a:rPr>
              <a:t>  </a:t>
            </a:r>
            <a:r>
              <a:rPr lang="en-US" dirty="0" smtClean="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ListView.ItemTemplate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smtClean="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ItemsSource</a:t>
            </a:r>
            <a:r>
              <a:rPr lang="en-US" dirty="0">
                <a:solidFill>
                  <a:srgbClr val="0000FF"/>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x</a:t>
            </a:r>
            <a:r>
              <a:rPr lang="en-US" dirty="0" err="1">
                <a:solidFill>
                  <a:srgbClr val="0000FF"/>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Bind</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ViewModel</a:t>
            </a:r>
            <a:r>
              <a:rPr lang="en-US" dirty="0" err="1">
                <a:solidFill>
                  <a:srgbClr val="0000FF"/>
                </a:solidFill>
                <a:highlight>
                  <a:srgbClr val="FFFFFF"/>
                </a:highlight>
                <a:latin typeface="Consolas" panose="020B0609020204030204" pitchFamily="49" charset="0"/>
              </a:rPr>
              <a:t>.Items</a:t>
            </a:r>
            <a:r>
              <a:rPr lang="en-US" dirty="0">
                <a:solidFill>
                  <a:srgbClr val="0000FF"/>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a:t>
            </a:r>
            <a:r>
              <a:rPr lang="en-US" dirty="0" err="1" smtClean="0">
                <a:solidFill>
                  <a:srgbClr val="FF0000"/>
                </a:solidFill>
                <a:highlight>
                  <a:srgbClr val="FFFFFF"/>
                </a:highlight>
                <a:latin typeface="Consolas" panose="020B0609020204030204" pitchFamily="49" charset="0"/>
              </a:rPr>
              <a:t>xmlns</a:t>
            </a:r>
            <a:r>
              <a:rPr lang="en-US" dirty="0" err="1" smtClean="0">
                <a:solidFill>
                  <a:srgbClr val="0000FF"/>
                </a:solidFill>
                <a:highlight>
                  <a:srgbClr val="FFFFFF"/>
                </a:highlight>
                <a:latin typeface="Consolas" panose="020B0609020204030204" pitchFamily="49" charset="0"/>
              </a:rPr>
              <a:t>:</a:t>
            </a:r>
            <a:r>
              <a:rPr lang="en-US" dirty="0" err="1" smtClean="0">
                <a:solidFill>
                  <a:srgbClr val="FF0000"/>
                </a:solidFill>
                <a:highlight>
                  <a:srgbClr val="FFFFFF"/>
                </a:highlight>
                <a:latin typeface="Consolas" panose="020B0609020204030204" pitchFamily="49" charset="0"/>
              </a:rPr>
              <a:t>m</a:t>
            </a:r>
            <a:r>
              <a:rPr lang="en-US" dirty="0">
                <a:solidFill>
                  <a:srgbClr val="0000FF"/>
                </a:solidFill>
                <a:highlight>
                  <a:srgbClr val="FFFFFF"/>
                </a:highlight>
                <a:latin typeface="Consolas" panose="020B0609020204030204" pitchFamily="49" charset="0"/>
              </a:rPr>
              <a:t>="using:Blank3.Models"</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FF0000"/>
                </a:solidFill>
                <a:highlight>
                  <a:srgbClr val="FFFFFF"/>
                </a:highlight>
                <a:latin typeface="Consolas" panose="020B0609020204030204" pitchFamily="49" charset="0"/>
              </a:rPr>
              <a:t> Header</a:t>
            </a:r>
            <a:r>
              <a:rPr lang="en-US" dirty="0">
                <a:solidFill>
                  <a:srgbClr val="0000FF"/>
                </a:solidFill>
                <a:highlight>
                  <a:srgbClr val="FFFFFF"/>
                </a:highlight>
                <a:latin typeface="Consolas" panose="020B0609020204030204" pitchFamily="49" charset="0"/>
              </a:rPr>
              <a:t>="Compiled"</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Grid.Column</a:t>
            </a:r>
            <a:r>
              <a:rPr lang="en-US" dirty="0">
                <a:solidFill>
                  <a:srgbClr val="0000FF"/>
                </a:solidFill>
                <a:highlight>
                  <a:srgbClr val="FFFFFF"/>
                </a:highlight>
                <a:latin typeface="Consolas" panose="020B0609020204030204" pitchFamily="49" charset="0"/>
              </a:rPr>
              <a:t>="1"&gt;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ListView.ItemTemplate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DataTemplate</a:t>
            </a:r>
            <a:r>
              <a:rPr lang="en-US" dirty="0">
                <a:solidFill>
                  <a:srgbClr val="FF0000"/>
                </a:solidFill>
                <a:highlight>
                  <a:srgbClr val="FFFFFF"/>
                </a:highlight>
                <a:latin typeface="Consolas" panose="020B0609020204030204" pitchFamily="49" charset="0"/>
              </a:rPr>
              <a:t> x</a:t>
            </a:r>
            <a:r>
              <a:rPr lang="en-US" dirty="0">
                <a:solidFill>
                  <a:srgbClr val="0000FF"/>
                </a:solidFill>
                <a:highlight>
                  <a:srgbClr val="FFFFFF"/>
                </a:highlight>
                <a:latin typeface="Consolas" panose="020B0609020204030204" pitchFamily="49" charset="0"/>
              </a:rPr>
              <a:t>:</a:t>
            </a:r>
            <a:r>
              <a:rPr lang="en-US" dirty="0">
                <a:solidFill>
                  <a:srgbClr val="FF0000"/>
                </a:solidFill>
                <a:highlight>
                  <a:srgbClr val="FFFFFF"/>
                </a:highlight>
                <a:latin typeface="Consolas" panose="020B0609020204030204" pitchFamily="49" charset="0"/>
              </a:rPr>
              <a:t>DataType</a:t>
            </a:r>
            <a:r>
              <a:rPr lang="en-US" dirty="0">
                <a:solidFill>
                  <a:srgbClr val="0000FF"/>
                </a:solidFill>
                <a:highlight>
                  <a:srgbClr val="FFFFFF"/>
                </a:highlight>
                <a:latin typeface="Consolas" panose="020B0609020204030204" pitchFamily="49" charset="0"/>
              </a:rPr>
              <a:t>="m:TodoItem"&gt;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TextBlock</a:t>
            </a:r>
            <a:r>
              <a:rPr lang="en-US" dirty="0">
                <a:solidFill>
                  <a:srgbClr val="FF0000"/>
                </a:solidFill>
                <a:highlight>
                  <a:srgbClr val="FFFFFF"/>
                </a:highlight>
                <a:latin typeface="Consolas" panose="020B0609020204030204" pitchFamily="49" charset="0"/>
              </a:rPr>
              <a:t> Text</a:t>
            </a:r>
            <a:r>
              <a:rPr lang="en-US" dirty="0">
                <a:solidFill>
                  <a:srgbClr val="0000FF"/>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x</a:t>
            </a:r>
            <a:r>
              <a:rPr lang="en-US" dirty="0" err="1">
                <a:solidFill>
                  <a:srgbClr val="0000FF"/>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Bind</a:t>
            </a:r>
            <a:r>
              <a:rPr lang="en-US" dirty="0">
                <a:solidFill>
                  <a:srgbClr val="FF0000"/>
                </a:solidFill>
                <a:highlight>
                  <a:srgbClr val="FFFFFF"/>
                </a:highlight>
                <a:latin typeface="Consolas" panose="020B0609020204030204" pitchFamily="49" charset="0"/>
              </a:rPr>
              <a:t> Title</a:t>
            </a:r>
            <a:r>
              <a:rPr lang="en-US" dirty="0">
                <a:solidFill>
                  <a:srgbClr val="0000FF"/>
                </a:solidFill>
                <a:highlight>
                  <a:srgbClr val="FFFFFF"/>
                </a:highlight>
                <a:latin typeface="Consolas" panose="020B0609020204030204" pitchFamily="49" charset="0"/>
              </a:rPr>
              <a:t>}" /&gt;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DataTemplate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ListView.ItemTemplate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a:t>
            </a:r>
            <a:r>
              <a:rPr lang="en-US" dirty="0">
                <a:solidFill>
                  <a:srgbClr val="0000FF"/>
                </a:solidFill>
                <a:highlight>
                  <a:srgbClr val="FFFFFF"/>
                </a:highlight>
                <a:latin typeface="Consolas" panose="020B0609020204030204" pitchFamily="49" charset="0"/>
              </a:rPr>
              <a:t>&gt;</a:t>
            </a:r>
            <a:endParaRPr lang="en-US" dirty="0"/>
          </a:p>
        </p:txBody>
      </p:sp>
      <p:sp>
        <p:nvSpPr>
          <p:cNvPr id="6" name="Rectangle 5"/>
          <p:cNvSpPr/>
          <p:nvPr/>
        </p:nvSpPr>
        <p:spPr bwMode="auto">
          <a:xfrm>
            <a:off x="1569721" y="1325880"/>
            <a:ext cx="4267200" cy="47244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1569720" y="3931920"/>
            <a:ext cx="5059679"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2971800" y="4905865"/>
            <a:ext cx="3505200" cy="47244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509907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Improve performance by simplifying your templates</a:t>
            </a:r>
            <a:endParaRPr lang="en-US" dirty="0"/>
          </a:p>
        </p:txBody>
      </p:sp>
    </p:spTree>
    <p:extLst>
      <p:ext uri="{BB962C8B-B14F-4D97-AF65-F5344CB8AC3E}">
        <p14:creationId xmlns:p14="http://schemas.microsoft.com/office/powerpoint/2010/main" val="1722933576"/>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Resource dictionaries</a:t>
            </a:r>
            <a:endParaRPr lang="en-US" dirty="0"/>
          </a:p>
        </p:txBody>
      </p:sp>
      <p:sp>
        <p:nvSpPr>
          <p:cNvPr id="2" name="Text Placeholder 1"/>
          <p:cNvSpPr>
            <a:spLocks noGrp="1"/>
          </p:cNvSpPr>
          <p:nvPr>
            <p:ph type="body" sz="quarter" idx="10"/>
          </p:nvPr>
        </p:nvSpPr>
        <p:spPr/>
        <p:txBody>
          <a:bodyPr/>
          <a:lstStyle/>
          <a:p>
            <a:pPr marL="236546" lvl="1" indent="0">
              <a:lnSpc>
                <a:spcPct val="150000"/>
              </a:lnSpc>
              <a:spcBef>
                <a:spcPts val="0"/>
              </a:spcBef>
            </a:pP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dirty="0">
                <a:solidFill>
                  <a:srgbClr val="A31515"/>
                </a:solidFill>
                <a:latin typeface="Consolas" panose="020B0609020204030204" pitchFamily="49" charset="0"/>
                <a:ea typeface="Calibri" panose="020F0502020204030204" pitchFamily="34" charset="0"/>
                <a:cs typeface="Consolas" panose="020B0609020204030204" pitchFamily="49" charset="0"/>
              </a:rPr>
              <a:t> </a:t>
            </a:r>
          </a:p>
          <a:p>
            <a:pPr marL="236546" lvl="1" indent="0">
              <a:lnSpc>
                <a:spcPct val="150000"/>
              </a:lnSpc>
              <a:spcBef>
                <a:spcPts val="0"/>
              </a:spcBef>
            </a:pPr>
            <a:r>
              <a:rPr lang="en-US" sz="2000"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x</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Class</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="MyNamespace.MyTemplates" </a:t>
            </a:r>
            <a:endPar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FF0000"/>
                </a:solidFill>
                <a:latin typeface="Consolas" panose="020B0609020204030204" pitchFamily="49" charset="0"/>
                <a:ea typeface="Calibri" panose="020F0502020204030204" pitchFamily="34" charset="0"/>
                <a:cs typeface="Consolas" panose="020B0609020204030204" pitchFamily="49" charset="0"/>
              </a:rPr>
              <a:t>xmlns</a:t>
            </a:r>
            <a:r>
              <a:rPr lang="en-US" sz="2000" dirty="0" err="1" smtClean="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err="1" smtClean="0">
                <a:solidFill>
                  <a:srgbClr val="FF0000"/>
                </a:solidFill>
                <a:latin typeface="Consolas" panose="020B0609020204030204" pitchFamily="49" charset="0"/>
                <a:ea typeface="Calibri" panose="020F0502020204030204" pitchFamily="34" charset="0"/>
                <a:cs typeface="Consolas" panose="020B0609020204030204" pitchFamily="49" charset="0"/>
              </a:rPr>
              <a:t>model</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err="1">
                <a:solidFill>
                  <a:srgbClr val="0000FF"/>
                </a:solidFill>
                <a:latin typeface="Consolas" panose="020B0609020204030204" pitchFamily="49" charset="0"/>
                <a:ea typeface="Calibri" panose="020F0502020204030204" pitchFamily="34" charset="0"/>
                <a:cs typeface="Consolas" panose="020B0609020204030204" pitchFamily="49" charset="0"/>
              </a:rPr>
              <a:t>using:xBindSampleModel</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DataTemplate</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	x</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Key</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="MyTemplate"</a:t>
            </a:r>
            <a:endPar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x</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DataType</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model:Employee"&gt;</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        &lt;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TextBlock</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Text</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x</a:t>
            </a:r>
            <a:r>
              <a:rPr lang="en-US" sz="2000" dirty="0" err="1">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Bind</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Name</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DataTemplate</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spcAft>
                <a:spcPts val="784"/>
              </a:spcAft>
            </a:pP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p>
        </p:txBody>
      </p:sp>
      <p:sp>
        <p:nvSpPr>
          <p:cNvPr id="7" name="Rectangle 6"/>
          <p:cNvSpPr/>
          <p:nvPr/>
        </p:nvSpPr>
        <p:spPr bwMode="auto">
          <a:xfrm>
            <a:off x="1066800" y="1752600"/>
            <a:ext cx="5640339"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0" name="Text Placeholder 1"/>
          <p:cNvSpPr txBox="1">
            <a:spLocks/>
          </p:cNvSpPr>
          <p:nvPr/>
        </p:nvSpPr>
        <p:spPr>
          <a:xfrm>
            <a:off x="7010400" y="2895600"/>
            <a:ext cx="5181599" cy="3979693"/>
          </a:xfrm>
          <a:prstGeom prst="rect">
            <a:avLst/>
          </a:prstGeom>
          <a:solidFill>
            <a:schemeClr val="bg1">
              <a:lumMod val="95000"/>
            </a:schemeClr>
          </a:solidFill>
        </p:spPr>
        <p:txBody>
          <a:bodyPr vert="horz" lIns="137160" tIns="109728" rIns="137160" bIns="109728" rtlCol="0" anchor="ctr" anchorCtr="0">
            <a:noAutofit/>
          </a:bodyPr>
          <a:lstStyle>
            <a:lvl1pPr marL="0" indent="0" algn="l" defTabSz="914377" rtl="0" eaLnBrk="1" latinLnBrk="0" hangingPunct="1">
              <a:lnSpc>
                <a:spcPct val="90000"/>
              </a:lnSpc>
              <a:spcBef>
                <a:spcPts val="2400"/>
              </a:spcBef>
              <a:buFont typeface="Arial" panose="020B0604020202020204" pitchFamily="34" charset="0"/>
              <a:buNone/>
              <a:defRPr lang="en-US" sz="3733" b="1" kern="1200" cap="none" spc="0" dirty="0" smtClean="0">
                <a:ln>
                  <a:noFill/>
                </a:ln>
                <a:solidFill>
                  <a:schemeClr val="tx1"/>
                </a:solidFill>
                <a:effectLst/>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lang="en-US" sz="2400" b="0" kern="1200" cap="none" spc="0" dirty="0" smtClean="0">
                <a:ln>
                  <a:noFill/>
                </a:ln>
                <a:solidFill>
                  <a:schemeClr val="accent1"/>
                </a:solidFill>
                <a:effectLst/>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lang="en-US" sz="2400" b="0" kern="1200" cap="none" spc="0" dirty="0" smtClean="0">
                <a:ln>
                  <a:noFill/>
                </a:ln>
                <a:solidFill>
                  <a:schemeClr val="accent3"/>
                </a:solidFill>
                <a:effectLst/>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lang="en-US" sz="2400" b="0" kern="1200" cap="none" spc="0" dirty="0" smtClean="0">
                <a:ln>
                  <a:noFill/>
                </a:ln>
                <a:solidFill>
                  <a:schemeClr val="tx2">
                    <a:lumMod val="75000"/>
                    <a:lumOff val="25000"/>
                  </a:schemeClr>
                </a:solidFill>
                <a:effectLst/>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lang="en-US" sz="2400" b="0" kern="1200" cap="none" spc="0" dirty="0">
                <a:ln>
                  <a:noFill/>
                </a:ln>
                <a:solidFill>
                  <a:schemeClr val="tx1"/>
                </a:solidFill>
                <a:effectLst/>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a:lstStyle>
          <a:p>
            <a:pPr lvl="1">
              <a:lnSpc>
                <a:spcPct val="107000"/>
              </a:lnSpc>
              <a:spcBef>
                <a:spcPts val="0"/>
              </a:spcBef>
            </a:pP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namespace</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000000"/>
                </a:solidFill>
                <a:latin typeface="Consolas" panose="020B0609020204030204" pitchFamily="49" charset="0"/>
                <a:ea typeface="Calibri" panose="020F0502020204030204" pitchFamily="34" charset="0"/>
                <a:cs typeface="Consolas" panose="020B0609020204030204" pitchFamily="49" charset="0"/>
              </a:rPr>
              <a:t>MyNamespace</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public</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class</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2B91AF"/>
                </a:solidFill>
                <a:latin typeface="Consolas" panose="020B0609020204030204" pitchFamily="49" charset="0"/>
                <a:ea typeface="Calibri" panose="020F0502020204030204" pitchFamily="34" charset="0"/>
                <a:cs typeface="Consolas" panose="020B0609020204030204" pitchFamily="49" charset="0"/>
              </a:rPr>
              <a:t>MyTemplates</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public</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000000"/>
                </a:solidFill>
                <a:latin typeface="Consolas" panose="020B0609020204030204" pitchFamily="49" charset="0"/>
                <a:ea typeface="Calibri" panose="020F0502020204030204" pitchFamily="34" charset="0"/>
                <a:cs typeface="Consolas" panose="020B0609020204030204" pitchFamily="49" charset="0"/>
              </a:rPr>
              <a:t>MyTemplates</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000000"/>
                </a:solidFill>
                <a:latin typeface="Consolas" panose="020B0609020204030204" pitchFamily="49" charset="0"/>
                <a:ea typeface="Calibri" panose="020F0502020204030204" pitchFamily="34" charset="0"/>
                <a:cs typeface="Consolas" panose="020B0609020204030204" pitchFamily="49" charset="0"/>
              </a:rPr>
              <a:t>InitializeComponent</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spcAft>
                <a:spcPts val="800"/>
              </a:spcAft>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a:latin typeface="Consolas" panose="020B0609020204030204" pitchFamily="49" charset="0"/>
              <a:ea typeface="Calibri" panose="020F0502020204030204" pitchFamily="34" charset="0"/>
              <a:cs typeface="Consolas" panose="020B0609020204030204" pitchFamily="49" charset="0"/>
            </a:endParaRPr>
          </a:p>
        </p:txBody>
      </p:sp>
      <p:sp>
        <p:nvSpPr>
          <p:cNvPr id="11" name="Rectangle 10"/>
          <p:cNvSpPr/>
          <p:nvPr/>
        </p:nvSpPr>
        <p:spPr bwMode="auto">
          <a:xfrm>
            <a:off x="8229600" y="5159022"/>
            <a:ext cx="3693162"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856901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Use </a:t>
            </a:r>
            <a:r>
              <a:rPr lang="en-US" dirty="0" err="1" smtClean="0"/>
              <a:t>Bindings.Update</a:t>
            </a:r>
            <a:r>
              <a:rPr lang="en-US" dirty="0" smtClean="0"/>
              <a:t>()</a:t>
            </a:r>
            <a:br>
              <a:rPr lang="en-US" dirty="0" smtClean="0"/>
            </a:br>
            <a:r>
              <a:rPr lang="en-US" dirty="0" smtClean="0"/>
              <a:t>for </a:t>
            </a:r>
            <a:r>
              <a:rPr lang="en-US" dirty="0" err="1" smtClean="0"/>
              <a:t>async</a:t>
            </a:r>
            <a:r>
              <a:rPr lang="en-US" dirty="0" smtClean="0"/>
              <a:t> data</a:t>
            </a:r>
            <a:endParaRPr lang="en-US" dirty="0"/>
          </a:p>
        </p:txBody>
      </p:sp>
    </p:spTree>
    <p:extLst>
      <p:ext uri="{BB962C8B-B14F-4D97-AF65-F5344CB8AC3E}">
        <p14:creationId xmlns:p14="http://schemas.microsoft.com/office/powerpoint/2010/main" val="2205793640"/>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Referencing a dictionary</a:t>
            </a:r>
            <a:endParaRPr lang="en-US" dirty="0"/>
          </a:p>
        </p:txBody>
      </p:sp>
      <p:sp>
        <p:nvSpPr>
          <p:cNvPr id="3" name="Text Placeholder 2"/>
          <p:cNvSpPr>
            <a:spLocks noGrp="1"/>
          </p:cNvSpPr>
          <p:nvPr>
            <p:ph type="body" sz="quarter" idx="10"/>
          </p:nvPr>
        </p:nvSpPr>
        <p:spPr/>
        <p:txBody>
          <a:bodyPr/>
          <a:lstStyle/>
          <a:p>
            <a:pPr>
              <a:lnSpc>
                <a:spcPct val="150000"/>
              </a:lnSpc>
              <a:spcBef>
                <a:spcPts val="0"/>
              </a:spcBef>
            </a:pP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UserControl.Resources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    &lt;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       &lt;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ResourceDictionary.MergedDictionaries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local</a:t>
            </a:r>
            <a:r>
              <a:rPr lang="en-US" sz="2000" b="0" dirty="0" err="1">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MyTemplates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b="0" dirty="0">
                <a:solidFill>
                  <a:srgbClr val="FF0000"/>
                </a:solidFill>
                <a:latin typeface="Consolas" panose="020B0609020204030204" pitchFamily="49" charset="0"/>
                <a:ea typeface="Calibri" panose="020F0502020204030204" pitchFamily="34" charset="0"/>
                <a:cs typeface="Consolas" panose="020B0609020204030204" pitchFamily="49" charset="0"/>
              </a:rPr>
              <a:t> Source</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="filename" /&gt;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ResourceDictionary.MergedDictionaries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UserControl.Resources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pPr>
            <a:endParaRPr lang="en-US" sz="2000" b="0" dirty="0">
              <a:latin typeface="Consolas" panose="020B0609020204030204" pitchFamily="49" charset="0"/>
              <a:cs typeface="Consolas" panose="020B0609020204030204" pitchFamily="49" charset="0"/>
            </a:endParaRPr>
          </a:p>
        </p:txBody>
      </p:sp>
      <p:sp>
        <p:nvSpPr>
          <p:cNvPr id="5" name="Rectangle 4"/>
          <p:cNvSpPr/>
          <p:nvPr/>
        </p:nvSpPr>
        <p:spPr bwMode="auto">
          <a:xfrm>
            <a:off x="1752601" y="2720622"/>
            <a:ext cx="33528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038395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Use </a:t>
            </a:r>
            <a:r>
              <a:rPr lang="en-US" dirty="0" err="1" smtClean="0"/>
              <a:t>Bindings.Update</a:t>
            </a:r>
            <a:r>
              <a:rPr lang="en-US" dirty="0" smtClean="0"/>
              <a:t>()</a:t>
            </a:r>
            <a:br>
              <a:rPr lang="en-US" dirty="0" smtClean="0"/>
            </a:br>
            <a:r>
              <a:rPr lang="en-US" dirty="0" smtClean="0"/>
              <a:t>for </a:t>
            </a:r>
            <a:r>
              <a:rPr lang="en-US" dirty="0" err="1" smtClean="0"/>
              <a:t>async</a:t>
            </a:r>
            <a:r>
              <a:rPr lang="en-US" dirty="0" smtClean="0"/>
              <a:t> data (incl. </a:t>
            </a:r>
            <a:r>
              <a:rPr lang="en-US" dirty="0" err="1" smtClean="0"/>
              <a:t>OneTime</a:t>
            </a:r>
            <a:r>
              <a:rPr lang="en-US" dirty="0" smtClean="0"/>
              <a:t>)</a:t>
            </a:r>
            <a:endParaRPr lang="en-US" dirty="0"/>
          </a:p>
        </p:txBody>
      </p:sp>
    </p:spTree>
    <p:extLst>
      <p:ext uri="{BB962C8B-B14F-4D97-AF65-F5344CB8AC3E}">
        <p14:creationId xmlns:p14="http://schemas.microsoft.com/office/powerpoint/2010/main" val="98542213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7696" b="7696"/>
          <a:stretch>
            <a:fillRect/>
          </a:stretch>
        </p:blipFill>
        <p:spPr/>
      </p:pic>
      <p:sp>
        <p:nvSpPr>
          <p:cNvPr id="3" name="Title 2"/>
          <p:cNvSpPr>
            <a:spLocks noGrp="1"/>
          </p:cNvSpPr>
          <p:nvPr>
            <p:ph type="ctrTitle"/>
          </p:nvPr>
        </p:nvSpPr>
        <p:spPr>
          <a:xfrm>
            <a:off x="0" y="2579601"/>
            <a:ext cx="5647787" cy="1698798"/>
          </a:xfrm>
          <a:solidFill>
            <a:srgbClr val="0078D7">
              <a:alpha val="50196"/>
            </a:srgbClr>
          </a:solidFill>
        </p:spPr>
        <p:txBody>
          <a:bodyPr/>
          <a:lstStyle/>
          <a:p>
            <a:r>
              <a:rPr lang="en-US" dirty="0" smtClean="0"/>
              <a:t>Data binding basics</a:t>
            </a:r>
            <a:endParaRPr lang="en-US" dirty="0"/>
          </a:p>
        </p:txBody>
      </p:sp>
    </p:spTree>
    <p:extLst>
      <p:ext uri="{BB962C8B-B14F-4D97-AF65-F5344CB8AC3E}">
        <p14:creationId xmlns:p14="http://schemas.microsoft.com/office/powerpoint/2010/main" val="544887375"/>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Binding for Events</a:t>
            </a:r>
            <a:endParaRPr lang="en-US" dirty="0"/>
          </a:p>
        </p:txBody>
      </p:sp>
      <p:sp>
        <p:nvSpPr>
          <p:cNvPr id="2" name="Text Placeholder 1"/>
          <p:cNvSpPr>
            <a:spLocks noGrp="1"/>
          </p:cNvSpPr>
          <p:nvPr>
            <p:ph type="body" sz="quarter" idx="10"/>
          </p:nvPr>
        </p:nvSpPr>
        <p:spPr/>
        <p:txBody>
          <a:bodyPr/>
          <a:lstStyle/>
          <a:p>
            <a:r>
              <a:rPr lang="en-US" sz="2000" b="0" dirty="0">
                <a:solidFill>
                  <a:srgbClr val="0000FF"/>
                </a:solidFill>
                <a:ea typeface="Calibri" panose="020F0502020204030204" pitchFamily="34" charset="0"/>
              </a:rPr>
              <a:t>&lt;</a:t>
            </a:r>
            <a:r>
              <a:rPr lang="en-US" sz="2000" b="0" dirty="0">
                <a:solidFill>
                  <a:srgbClr val="A31515"/>
                </a:solidFill>
                <a:ea typeface="Calibri" panose="020F0502020204030204" pitchFamily="34" charset="0"/>
              </a:rPr>
              <a:t>Button</a:t>
            </a:r>
            <a:r>
              <a:rPr lang="en-US" sz="2000" b="0" dirty="0">
                <a:solidFill>
                  <a:srgbClr val="FF0000"/>
                </a:solidFill>
                <a:ea typeface="Calibri" panose="020F0502020204030204" pitchFamily="34" charset="0"/>
              </a:rPr>
              <a:t> Click</a:t>
            </a:r>
            <a:r>
              <a:rPr lang="en-US" sz="2000" b="0" dirty="0">
                <a:solidFill>
                  <a:srgbClr val="0000FF"/>
                </a:solidFill>
                <a:ea typeface="Calibri" panose="020F0502020204030204" pitchFamily="34" charset="0"/>
              </a:rPr>
              <a:t>="</a:t>
            </a:r>
            <a:r>
              <a:rPr lang="en-US" sz="2000" b="0" dirty="0" err="1">
                <a:solidFill>
                  <a:srgbClr val="0000FF"/>
                </a:solidFill>
                <a:ea typeface="Calibri" panose="020F0502020204030204" pitchFamily="34" charset="0"/>
              </a:rPr>
              <a:t>PokeEmployee</a:t>
            </a:r>
            <a:r>
              <a:rPr lang="en-US" sz="2000" b="0" dirty="0">
                <a:solidFill>
                  <a:srgbClr val="0000FF"/>
                </a:solidFill>
                <a:ea typeface="Calibri" panose="020F0502020204030204" pitchFamily="34" charset="0"/>
              </a:rPr>
              <a:t>"&gt;</a:t>
            </a:r>
            <a:r>
              <a:rPr lang="en-US" sz="2000" b="0" dirty="0">
                <a:solidFill>
                  <a:srgbClr val="000000"/>
                </a:solidFill>
                <a:ea typeface="Calibri" panose="020F0502020204030204" pitchFamily="34" charset="0"/>
              </a:rPr>
              <a:t>Poke Employee</a:t>
            </a:r>
            <a:r>
              <a:rPr lang="en-US" sz="2000" b="0" dirty="0">
                <a:solidFill>
                  <a:srgbClr val="0000FF"/>
                </a:solidFill>
                <a:ea typeface="Calibri" panose="020F0502020204030204" pitchFamily="34" charset="0"/>
              </a:rPr>
              <a:t>&lt;/</a:t>
            </a:r>
            <a:r>
              <a:rPr lang="en-US" sz="2000" b="0" dirty="0">
                <a:solidFill>
                  <a:srgbClr val="A31515"/>
                </a:solidFill>
                <a:ea typeface="Calibri" panose="020F0502020204030204" pitchFamily="34" charset="0"/>
              </a:rPr>
              <a:t>Button</a:t>
            </a:r>
            <a:r>
              <a:rPr lang="en-US" sz="2000" b="0" dirty="0">
                <a:solidFill>
                  <a:srgbClr val="0000FF"/>
                </a:solidFill>
                <a:ea typeface="Calibri" panose="020F0502020204030204" pitchFamily="34" charset="0"/>
              </a:rPr>
              <a:t>&gt;</a:t>
            </a:r>
          </a:p>
          <a:p>
            <a:r>
              <a:rPr lang="en-US" sz="2000" b="0" dirty="0">
                <a:solidFill>
                  <a:srgbClr val="0000FF"/>
                </a:solidFill>
                <a:ea typeface="Calibri" panose="020F0502020204030204" pitchFamily="34" charset="0"/>
              </a:rPr>
              <a:t>&lt;</a:t>
            </a:r>
            <a:r>
              <a:rPr lang="en-US" sz="2000" b="0" dirty="0">
                <a:solidFill>
                  <a:srgbClr val="A31515"/>
                </a:solidFill>
                <a:ea typeface="Calibri" panose="020F0502020204030204" pitchFamily="34" charset="0"/>
              </a:rPr>
              <a:t>Button</a:t>
            </a:r>
            <a:r>
              <a:rPr lang="en-US" sz="2000" b="0" dirty="0">
                <a:solidFill>
                  <a:srgbClr val="FF0000"/>
                </a:solidFill>
                <a:ea typeface="Calibri" panose="020F0502020204030204" pitchFamily="34" charset="0"/>
              </a:rPr>
              <a:t> Click</a:t>
            </a:r>
            <a:r>
              <a:rPr lang="en-US" sz="2000" b="0" dirty="0">
                <a:solidFill>
                  <a:srgbClr val="0000FF"/>
                </a:solidFill>
                <a:ea typeface="Calibri" panose="020F0502020204030204" pitchFamily="34" charset="0"/>
              </a:rPr>
              <a:t>="{</a:t>
            </a:r>
            <a:r>
              <a:rPr lang="en-US" sz="2000" b="0" dirty="0" err="1">
                <a:solidFill>
                  <a:srgbClr val="A31515"/>
                </a:solidFill>
                <a:ea typeface="Calibri" panose="020F0502020204030204" pitchFamily="34" charset="0"/>
              </a:rPr>
              <a:t>x</a:t>
            </a:r>
            <a:r>
              <a:rPr lang="en-US" sz="2000" b="0" dirty="0" err="1">
                <a:solidFill>
                  <a:srgbClr val="0000FF"/>
                </a:solidFill>
                <a:ea typeface="Calibri" panose="020F0502020204030204" pitchFamily="34" charset="0"/>
              </a:rPr>
              <a:t>:</a:t>
            </a:r>
            <a:r>
              <a:rPr lang="en-US" sz="2000" b="0" dirty="0" err="1">
                <a:solidFill>
                  <a:srgbClr val="A31515"/>
                </a:solidFill>
                <a:ea typeface="Calibri" panose="020F0502020204030204" pitchFamily="34" charset="0"/>
              </a:rPr>
              <a:t>Bind</a:t>
            </a:r>
            <a:r>
              <a:rPr lang="en-US" sz="2000" b="0" dirty="0">
                <a:solidFill>
                  <a:srgbClr val="FF0000"/>
                </a:solidFill>
                <a:ea typeface="Calibri" panose="020F0502020204030204" pitchFamily="34" charset="0"/>
              </a:rPr>
              <a:t> </a:t>
            </a:r>
            <a:r>
              <a:rPr lang="en-US" sz="2000" b="0" dirty="0" err="1" smtClean="0">
                <a:solidFill>
                  <a:srgbClr val="FF0000"/>
                </a:solidFill>
                <a:ea typeface="Calibri" panose="020F0502020204030204" pitchFamily="34" charset="0"/>
              </a:rPr>
              <a:t>Employee</a:t>
            </a:r>
            <a:r>
              <a:rPr lang="en-US" sz="2000" b="0" dirty="0" err="1" smtClean="0">
                <a:solidFill>
                  <a:srgbClr val="0000FF"/>
                </a:solidFill>
                <a:ea typeface="Calibri" panose="020F0502020204030204" pitchFamily="34" charset="0"/>
              </a:rPr>
              <a:t>.Poke</a:t>
            </a:r>
            <a:r>
              <a:rPr lang="en-US" sz="2000" b="0" dirty="0">
                <a:solidFill>
                  <a:srgbClr val="0000FF"/>
                </a:solidFill>
                <a:ea typeface="Calibri" panose="020F0502020204030204" pitchFamily="34" charset="0"/>
              </a:rPr>
              <a:t>}"&gt;</a:t>
            </a:r>
            <a:r>
              <a:rPr lang="en-US" sz="2000" b="0" dirty="0">
                <a:solidFill>
                  <a:srgbClr val="000000"/>
                </a:solidFill>
                <a:ea typeface="Calibri" panose="020F0502020204030204" pitchFamily="34" charset="0"/>
              </a:rPr>
              <a:t>Poke Employee</a:t>
            </a:r>
            <a:r>
              <a:rPr lang="en-US" sz="2000" b="0" dirty="0">
                <a:solidFill>
                  <a:srgbClr val="0000FF"/>
                </a:solidFill>
                <a:ea typeface="Calibri" panose="020F0502020204030204" pitchFamily="34" charset="0"/>
              </a:rPr>
              <a:t>&lt;/</a:t>
            </a:r>
            <a:r>
              <a:rPr lang="en-US" sz="2000" b="0" dirty="0">
                <a:solidFill>
                  <a:srgbClr val="A31515"/>
                </a:solidFill>
                <a:ea typeface="Calibri" panose="020F0502020204030204" pitchFamily="34" charset="0"/>
              </a:rPr>
              <a:t>Button</a:t>
            </a:r>
            <a:r>
              <a:rPr lang="en-US" sz="2000" b="0" dirty="0" smtClean="0">
                <a:solidFill>
                  <a:srgbClr val="0000FF"/>
                </a:solidFill>
                <a:ea typeface="Calibri" panose="020F0502020204030204" pitchFamily="34" charset="0"/>
              </a:rPr>
              <a:t>&gt;</a:t>
            </a:r>
            <a:endParaRPr lang="en-US" dirty="0" smtClean="0"/>
          </a:p>
          <a:p>
            <a:r>
              <a:rPr lang="en-US" dirty="0" smtClean="0"/>
              <a:t>Signature</a:t>
            </a:r>
          </a:p>
          <a:p>
            <a:pPr lvl="1"/>
            <a:r>
              <a:rPr lang="en-US" dirty="0" smtClean="0"/>
              <a:t>Have no parameters - </a:t>
            </a:r>
            <a:r>
              <a:rPr lang="en-US" dirty="0" smtClean="0">
                <a:solidFill>
                  <a:schemeClr val="accent3"/>
                </a:solidFill>
                <a:latin typeface="Consolas" panose="020B0609020204030204" pitchFamily="49" charset="0"/>
                <a:cs typeface="Consolas" panose="020B0609020204030204" pitchFamily="49" charset="0"/>
              </a:rPr>
              <a:t>void Poke()</a:t>
            </a:r>
          </a:p>
          <a:p>
            <a:pPr lvl="1"/>
            <a:r>
              <a:rPr lang="en-US" dirty="0" smtClean="0"/>
              <a:t>Match event parameters - </a:t>
            </a:r>
            <a:r>
              <a:rPr lang="en-US" dirty="0">
                <a:solidFill>
                  <a:schemeClr val="accent3"/>
                </a:solidFill>
                <a:latin typeface="Consolas" panose="020B0609020204030204" pitchFamily="49" charset="0"/>
                <a:cs typeface="Consolas" panose="020B0609020204030204" pitchFamily="49" charset="0"/>
              </a:rPr>
              <a:t>void Poke(object sender, </a:t>
            </a:r>
            <a:r>
              <a:rPr lang="en-US" dirty="0" err="1">
                <a:solidFill>
                  <a:schemeClr val="accent3"/>
                </a:solidFill>
                <a:latin typeface="Consolas" panose="020B0609020204030204" pitchFamily="49" charset="0"/>
                <a:cs typeface="Consolas" panose="020B0609020204030204" pitchFamily="49" charset="0"/>
              </a:rPr>
              <a:t>RoutedEventArgs</a:t>
            </a:r>
            <a:r>
              <a:rPr lang="en-US" dirty="0">
                <a:solidFill>
                  <a:schemeClr val="accent3"/>
                </a:solidFill>
                <a:latin typeface="Consolas" panose="020B0609020204030204" pitchFamily="49" charset="0"/>
                <a:cs typeface="Consolas" panose="020B0609020204030204" pitchFamily="49" charset="0"/>
              </a:rPr>
              <a:t> e</a:t>
            </a:r>
            <a:r>
              <a:rPr lang="en-US" dirty="0" smtClean="0">
                <a:solidFill>
                  <a:schemeClr val="accent3"/>
                </a:solidFill>
                <a:latin typeface="Consolas" panose="020B0609020204030204" pitchFamily="49" charset="0"/>
                <a:cs typeface="Consolas" panose="020B0609020204030204" pitchFamily="49" charset="0"/>
              </a:rPr>
              <a:t>)</a:t>
            </a:r>
            <a:endParaRPr lang="en-US" dirty="0">
              <a:solidFill>
                <a:schemeClr val="accent3"/>
              </a:solidFill>
              <a:latin typeface="Consolas" panose="020B0609020204030204" pitchFamily="49" charset="0"/>
              <a:cs typeface="Consolas" panose="020B0609020204030204" pitchFamily="49" charset="0"/>
            </a:endParaRPr>
          </a:p>
          <a:p>
            <a:pPr lvl="1"/>
            <a:r>
              <a:rPr lang="en-US" dirty="0" smtClean="0"/>
              <a:t>Match event base types - </a:t>
            </a:r>
            <a:r>
              <a:rPr lang="en-US" dirty="0">
                <a:solidFill>
                  <a:schemeClr val="accent3"/>
                </a:solidFill>
                <a:latin typeface="Consolas" panose="020B0609020204030204" pitchFamily="49" charset="0"/>
                <a:cs typeface="Consolas" panose="020B0609020204030204" pitchFamily="49" charset="0"/>
              </a:rPr>
              <a:t>void Poke(object sender, object e</a:t>
            </a:r>
            <a:r>
              <a:rPr lang="en-US" dirty="0" smtClean="0">
                <a:solidFill>
                  <a:schemeClr val="accent3"/>
                </a:solidFill>
                <a:latin typeface="Consolas" panose="020B0609020204030204" pitchFamily="49" charset="0"/>
                <a:cs typeface="Consolas" panose="020B0609020204030204" pitchFamily="49" charset="0"/>
              </a:rPr>
              <a:t>)</a:t>
            </a:r>
            <a:endParaRPr lang="en-US" dirty="0">
              <a:solidFill>
                <a:schemeClr val="accent3"/>
              </a:solidFill>
              <a:latin typeface="Consolas" panose="020B0609020204030204" pitchFamily="49" charset="0"/>
              <a:cs typeface="Consolas" panose="020B0609020204030204" pitchFamily="49" charset="0"/>
            </a:endParaRPr>
          </a:p>
          <a:p>
            <a:pPr lvl="1"/>
            <a:r>
              <a:rPr lang="en-US" dirty="0" smtClean="0"/>
              <a:t>Overloading is not supported</a:t>
            </a:r>
          </a:p>
          <a:p>
            <a:r>
              <a:rPr lang="en-US" dirty="0" smtClean="0"/>
              <a:t>Because all events are eligible:</a:t>
            </a:r>
          </a:p>
          <a:p>
            <a:pPr lvl="1"/>
            <a:r>
              <a:rPr lang="en-US" dirty="0" smtClean="0"/>
              <a:t>This may replace </a:t>
            </a:r>
            <a:r>
              <a:rPr lang="en-US" dirty="0" err="1" smtClean="0"/>
              <a:t>ICommand</a:t>
            </a:r>
            <a:r>
              <a:rPr lang="en-US" dirty="0" smtClean="0"/>
              <a:t> &amp; </a:t>
            </a:r>
            <a:r>
              <a:rPr lang="en-US" dirty="0" err="1" smtClean="0"/>
              <a:t>EventToCommand</a:t>
            </a:r>
            <a:endParaRPr lang="en-US" dirty="0" smtClean="0"/>
          </a:p>
          <a:p>
            <a:pPr marL="4763" lvl="2" indent="0">
              <a:buNone/>
            </a:pPr>
            <a:r>
              <a:rPr lang="en-US" dirty="0" smtClean="0"/>
              <a:t>Note: this does not include parameter or </a:t>
            </a:r>
            <a:r>
              <a:rPr lang="en-US" dirty="0" err="1" smtClean="0"/>
              <a:t>CanExecute</a:t>
            </a:r>
            <a:endParaRPr lang="en-US" dirty="0"/>
          </a:p>
        </p:txBody>
      </p:sp>
      <p:sp>
        <p:nvSpPr>
          <p:cNvPr id="7" name="Rectangle 6"/>
          <p:cNvSpPr/>
          <p:nvPr/>
        </p:nvSpPr>
        <p:spPr bwMode="auto">
          <a:xfrm>
            <a:off x="1219200" y="1227491"/>
            <a:ext cx="32766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1219200" y="1819373"/>
            <a:ext cx="40386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269238" y="5867400"/>
            <a:ext cx="7122161"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711809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err="1" smtClean="0"/>
              <a:t>Bindings.StopTracking</a:t>
            </a:r>
            <a:r>
              <a:rPr lang="en-US" dirty="0" smtClean="0"/>
              <a:t>()</a:t>
            </a:r>
            <a:br>
              <a:rPr lang="en-US" dirty="0" smtClean="0"/>
            </a:br>
            <a:r>
              <a:rPr lang="en-US" dirty="0" smtClean="0"/>
              <a:t>pauses compiled bindings</a:t>
            </a:r>
            <a:endParaRPr lang="en-US" dirty="0"/>
          </a:p>
        </p:txBody>
      </p:sp>
    </p:spTree>
    <p:extLst>
      <p:ext uri="{BB962C8B-B14F-4D97-AF65-F5344CB8AC3E}">
        <p14:creationId xmlns:p14="http://schemas.microsoft.com/office/powerpoint/2010/main" val="3141761192"/>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I?</a:t>
            </a:r>
            <a:endParaRPr lang="en-US" dirty="0"/>
          </a:p>
        </p:txBody>
      </p:sp>
      <p:sp>
        <p:nvSpPr>
          <p:cNvPr id="3" name="Content Placeholder 2"/>
          <p:cNvSpPr>
            <a:spLocks noGrp="1"/>
          </p:cNvSpPr>
          <p:nvPr>
            <p:ph type="body" sz="quarter" idx="10"/>
          </p:nvPr>
        </p:nvSpPr>
        <p:spPr/>
        <p:txBody>
          <a:bodyPr/>
          <a:lstStyle/>
          <a:p>
            <a:r>
              <a:rPr lang="en-US" dirty="0" err="1" smtClean="0"/>
              <a:t>RelativeSource</a:t>
            </a:r>
            <a:r>
              <a:rPr lang="en-US" dirty="0" smtClean="0"/>
              <a:t> = Self &amp; </a:t>
            </a:r>
            <a:r>
              <a:rPr lang="en-US" dirty="0" err="1" smtClean="0"/>
              <a:t>ElementName</a:t>
            </a:r>
            <a:endParaRPr lang="en-US" dirty="0" smtClean="0"/>
          </a:p>
          <a:p>
            <a:pPr lvl="1"/>
            <a:r>
              <a:rPr lang="en-US" dirty="0" smtClean="0"/>
              <a:t>Reference elements by name in </a:t>
            </a:r>
            <a:r>
              <a:rPr lang="en-US" dirty="0" smtClean="0">
                <a:solidFill>
                  <a:schemeClr val="accent3"/>
                </a:solidFill>
              </a:rPr>
              <a:t>Text="{</a:t>
            </a:r>
            <a:r>
              <a:rPr lang="en-US" dirty="0" err="1" smtClean="0">
                <a:solidFill>
                  <a:schemeClr val="accent3"/>
                </a:solidFill>
              </a:rPr>
              <a:t>x:Bind</a:t>
            </a:r>
            <a:r>
              <a:rPr lang="en-US" dirty="0" smtClean="0">
                <a:solidFill>
                  <a:schemeClr val="accent3"/>
                </a:solidFill>
              </a:rPr>
              <a:t> </a:t>
            </a:r>
            <a:r>
              <a:rPr lang="en-US" dirty="0" err="1" smtClean="0">
                <a:solidFill>
                  <a:schemeClr val="accent3"/>
                </a:solidFill>
              </a:rPr>
              <a:t>MyElement.Text</a:t>
            </a:r>
            <a:r>
              <a:rPr lang="en-US" dirty="0" smtClean="0">
                <a:solidFill>
                  <a:schemeClr val="accent3"/>
                </a:solidFill>
              </a:rPr>
              <a:t>}"</a:t>
            </a:r>
          </a:p>
          <a:p>
            <a:r>
              <a:rPr lang="en-US" dirty="0" err="1" smtClean="0"/>
              <a:t>RelativeSource</a:t>
            </a:r>
            <a:r>
              <a:rPr lang="en-US" dirty="0" smtClean="0"/>
              <a:t> = </a:t>
            </a:r>
            <a:r>
              <a:rPr lang="en-US" dirty="0" err="1" smtClean="0"/>
              <a:t>TemplatedParent</a:t>
            </a:r>
            <a:endParaRPr lang="en-US" dirty="0" smtClean="0"/>
          </a:p>
          <a:p>
            <a:pPr lvl="1"/>
            <a:r>
              <a:rPr lang="en-US" dirty="0" smtClean="0"/>
              <a:t>Cannot use x:Bind in control templates; </a:t>
            </a:r>
            <a:r>
              <a:rPr lang="en-US" dirty="0" err="1" smtClean="0"/>
              <a:t>TemplateBinding</a:t>
            </a:r>
            <a:r>
              <a:rPr lang="en-US" dirty="0" smtClean="0"/>
              <a:t> is already optimized</a:t>
            </a:r>
          </a:p>
          <a:p>
            <a:r>
              <a:rPr lang="en-US" dirty="0" err="1"/>
              <a:t>UpdateSourceTrigger</a:t>
            </a:r>
            <a:r>
              <a:rPr lang="en-US" dirty="0"/>
              <a:t> </a:t>
            </a:r>
            <a:r>
              <a:rPr lang="en-US" dirty="0" smtClean="0"/>
              <a:t>= </a:t>
            </a:r>
            <a:r>
              <a:rPr lang="en-US" dirty="0" err="1" smtClean="0"/>
              <a:t>PropertyChanged</a:t>
            </a:r>
            <a:endParaRPr lang="en-US" dirty="0"/>
          </a:p>
          <a:p>
            <a:pPr lvl="1"/>
            <a:r>
              <a:rPr lang="en-US" dirty="0" smtClean="0"/>
              <a:t>There is </a:t>
            </a:r>
            <a:r>
              <a:rPr lang="en-US" dirty="0" err="1" smtClean="0"/>
              <a:t>UpdateSourceTrigger</a:t>
            </a:r>
            <a:r>
              <a:rPr lang="en-US" dirty="0" smtClean="0"/>
              <a:t> </a:t>
            </a:r>
            <a:r>
              <a:rPr lang="en-US" smtClean="0"/>
              <a:t>with x:Bind</a:t>
            </a:r>
            <a:endParaRPr lang="en-US" dirty="0"/>
          </a:p>
          <a:p>
            <a:r>
              <a:rPr lang="en-US" dirty="0" smtClean="0"/>
              <a:t>Source / </a:t>
            </a:r>
            <a:r>
              <a:rPr lang="en-US" dirty="0" err="1" smtClean="0"/>
              <a:t>DataContext</a:t>
            </a:r>
            <a:endParaRPr lang="en-US" dirty="0" smtClean="0"/>
          </a:p>
          <a:p>
            <a:pPr lvl="1"/>
            <a:r>
              <a:rPr lang="en-US" dirty="0" smtClean="0"/>
              <a:t>Add a ViewModel to your code-behind</a:t>
            </a:r>
          </a:p>
        </p:txBody>
      </p:sp>
      <p:sp>
        <p:nvSpPr>
          <p:cNvPr id="4" name="Rectangle 3"/>
          <p:cNvSpPr/>
          <p:nvPr/>
        </p:nvSpPr>
        <p:spPr bwMode="auto">
          <a:xfrm>
            <a:off x="257174" y="4848519"/>
            <a:ext cx="5610226" cy="1226344"/>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3416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Page.ViewModel</a:t>
            </a:r>
            <a:endParaRPr lang="en-US" dirty="0"/>
          </a:p>
        </p:txBody>
      </p:sp>
      <p:sp>
        <p:nvSpPr>
          <p:cNvPr id="3" name="Text Placeholder 2"/>
          <p:cNvSpPr>
            <a:spLocks noGrp="1"/>
          </p:cNvSpPr>
          <p:nvPr>
            <p:ph type="body" sz="quarter" idx="10"/>
          </p:nvPr>
        </p:nvSpPr>
        <p:spPr/>
        <p:txBody>
          <a:bodyPr/>
          <a:lstStyle/>
          <a:p>
            <a:pPr>
              <a:spcBef>
                <a:spcPts val="400"/>
              </a:spcBef>
            </a:pPr>
            <a:r>
              <a:rPr lang="en-US" sz="2000" b="0" dirty="0">
                <a:solidFill>
                  <a:srgbClr val="0000FF"/>
                </a:solidFill>
                <a:highlight>
                  <a:srgbClr val="FFFFFF"/>
                </a:highlight>
                <a:latin typeface="Consolas" panose="020B0609020204030204" pitchFamily="49" charset="0"/>
              </a:rPr>
              <a:t>public</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sealed</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partial</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class</a:t>
            </a:r>
            <a:r>
              <a:rPr lang="en-US" sz="2000" b="0" dirty="0">
                <a:solidFill>
                  <a:srgbClr val="000000"/>
                </a:solidFill>
                <a:highlight>
                  <a:srgbClr val="FFFFFF"/>
                </a:highlight>
                <a:latin typeface="Consolas" panose="020B0609020204030204" pitchFamily="49" charset="0"/>
              </a:rPr>
              <a:t> </a:t>
            </a:r>
            <a:r>
              <a:rPr lang="en-US" sz="2000" b="0" dirty="0" err="1">
                <a:solidFill>
                  <a:srgbClr val="2B91AF"/>
                </a:solidFill>
                <a:highlight>
                  <a:srgbClr val="FFFFFF"/>
                </a:highlight>
                <a:latin typeface="Consolas" panose="020B0609020204030204" pitchFamily="49" charset="0"/>
              </a:rPr>
              <a:t>MainPage</a:t>
            </a:r>
            <a:r>
              <a:rPr lang="en-US" sz="2000" b="0" dirty="0">
                <a:solidFill>
                  <a:srgbClr val="000000"/>
                </a:solidFill>
                <a:highlight>
                  <a:srgbClr val="FFFFFF"/>
                </a:highlight>
                <a:latin typeface="Consolas" panose="020B0609020204030204" pitchFamily="49" charset="0"/>
              </a:rPr>
              <a:t> : </a:t>
            </a:r>
            <a:r>
              <a:rPr lang="en-US" sz="2000" b="0" dirty="0">
                <a:solidFill>
                  <a:srgbClr val="2B91AF"/>
                </a:solidFill>
                <a:highlight>
                  <a:srgbClr val="FFFFFF"/>
                </a:highlight>
                <a:latin typeface="Consolas" panose="020B0609020204030204" pitchFamily="49" charset="0"/>
              </a:rPr>
              <a:t>Page</a:t>
            </a:r>
            <a:endParaRPr lang="en-US" sz="2000" b="0" dirty="0">
              <a:solidFill>
                <a:srgbClr val="000000"/>
              </a:solidFill>
              <a:highlight>
                <a:srgbClr val="FFFFFF"/>
              </a:highlight>
              <a:latin typeface="Consolas" panose="020B0609020204030204" pitchFamily="49" charset="0"/>
            </a:endParaRPr>
          </a:p>
          <a:p>
            <a:pPr>
              <a:spcBef>
                <a:spcPts val="400"/>
              </a:spcBef>
            </a:pPr>
            <a:r>
              <a:rPr lang="en-US" sz="2000" b="0" dirty="0">
                <a:solidFill>
                  <a:srgbClr val="000000"/>
                </a:solidFill>
                <a:highlight>
                  <a:srgbClr val="FFFFFF"/>
                </a:highlight>
                <a:latin typeface="Consolas" panose="020B0609020204030204" pitchFamily="49" charset="0"/>
              </a:rPr>
              <a:t>{</a:t>
            </a: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public</a:t>
            </a:r>
            <a:r>
              <a:rPr lang="en-US" sz="2000" b="0" dirty="0">
                <a:solidFill>
                  <a:srgbClr val="000000"/>
                </a:solidFill>
                <a:highlight>
                  <a:srgbClr val="FFFFFF"/>
                </a:highlight>
                <a:latin typeface="Consolas" panose="020B0609020204030204" pitchFamily="49" charset="0"/>
              </a:rPr>
              <a:t> </a:t>
            </a:r>
            <a:r>
              <a:rPr lang="en-US" sz="2000" b="0" dirty="0" err="1">
                <a:solidFill>
                  <a:srgbClr val="000000"/>
                </a:solidFill>
                <a:highlight>
                  <a:srgbClr val="FFFFFF"/>
                </a:highlight>
                <a:latin typeface="Consolas" panose="020B0609020204030204" pitchFamily="49" charset="0"/>
              </a:rPr>
              <a:t>MainPage</a:t>
            </a:r>
            <a:r>
              <a:rPr lang="en-US" sz="2000" b="0" dirty="0">
                <a:solidFill>
                  <a:srgbClr val="000000"/>
                </a:solidFill>
                <a:highlight>
                  <a:srgbClr val="FFFFFF"/>
                </a:highlight>
                <a:latin typeface="Consolas" panose="020B0609020204030204" pitchFamily="49" charset="0"/>
              </a:rPr>
              <a:t>()</a:t>
            </a:r>
          </a:p>
          <a:p>
            <a:pPr>
              <a:spcBef>
                <a:spcPts val="400"/>
              </a:spcBef>
            </a:pPr>
            <a:r>
              <a:rPr lang="en-US" sz="2000" b="0" dirty="0">
                <a:solidFill>
                  <a:srgbClr val="000000"/>
                </a:solidFill>
                <a:highlight>
                  <a:srgbClr val="FFFFFF"/>
                </a:highlight>
                <a:latin typeface="Consolas" panose="020B0609020204030204" pitchFamily="49" charset="0"/>
              </a:rPr>
              <a:t>    {</a:t>
            </a: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err="1">
                <a:solidFill>
                  <a:srgbClr val="000000"/>
                </a:solidFill>
                <a:highlight>
                  <a:srgbClr val="FFFFFF"/>
                </a:highlight>
                <a:latin typeface="Consolas" panose="020B0609020204030204" pitchFamily="49" charset="0"/>
              </a:rPr>
              <a:t>InitializeComponent</a:t>
            </a:r>
            <a:r>
              <a:rPr lang="en-US" sz="2000" b="0" dirty="0">
                <a:solidFill>
                  <a:srgbClr val="000000"/>
                </a:solidFill>
                <a:highlight>
                  <a:srgbClr val="FFFFFF"/>
                </a:highlight>
                <a:latin typeface="Consolas" panose="020B0609020204030204" pitchFamily="49" charset="0"/>
              </a:rPr>
              <a:t>();</a:t>
            </a: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err="1">
                <a:solidFill>
                  <a:srgbClr val="0000FF"/>
                </a:solidFill>
                <a:highlight>
                  <a:srgbClr val="FFFFFF"/>
                </a:highlight>
                <a:latin typeface="Consolas" panose="020B0609020204030204" pitchFamily="49" charset="0"/>
              </a:rPr>
              <a:t>this</a:t>
            </a:r>
            <a:r>
              <a:rPr lang="en-US" sz="2000" b="0" dirty="0" err="1">
                <a:solidFill>
                  <a:srgbClr val="000000"/>
                </a:solidFill>
                <a:highlight>
                  <a:srgbClr val="FFFFFF"/>
                </a:highlight>
                <a:latin typeface="Consolas" panose="020B0609020204030204" pitchFamily="49" charset="0"/>
              </a:rPr>
              <a:t>.DataContextChanged</a:t>
            </a:r>
            <a:r>
              <a:rPr lang="en-US" sz="2000" b="0" dirty="0">
                <a:solidFill>
                  <a:srgbClr val="000000"/>
                </a:solidFill>
                <a:highlight>
                  <a:srgbClr val="FFFFFF"/>
                </a:highlight>
                <a:latin typeface="Consolas" panose="020B0609020204030204" pitchFamily="49" charset="0"/>
              </a:rPr>
              <a:t> += (s, e) =&gt;</a:t>
            </a:r>
          </a:p>
          <a:p>
            <a:pPr>
              <a:spcBef>
                <a:spcPts val="400"/>
              </a:spcBef>
            </a:pPr>
            <a:r>
              <a:rPr lang="en-US" sz="2000" b="0" dirty="0">
                <a:solidFill>
                  <a:srgbClr val="000000"/>
                </a:solidFill>
                <a:highlight>
                  <a:srgbClr val="FFFFFF"/>
                </a:highlight>
                <a:latin typeface="Consolas" panose="020B0609020204030204" pitchFamily="49" charset="0"/>
              </a:rPr>
              <a:t>        {</a:t>
            </a:r>
          </a:p>
          <a:p>
            <a:pPr>
              <a:spcBef>
                <a:spcPts val="400"/>
              </a:spcBef>
            </a:pPr>
            <a:r>
              <a:rPr lang="en-US" sz="2000" b="0" dirty="0">
                <a:solidFill>
                  <a:srgbClr val="000000"/>
                </a:solidFill>
                <a:highlight>
                  <a:srgbClr val="FFFFFF"/>
                </a:highlight>
                <a:latin typeface="Consolas" panose="020B0609020204030204" pitchFamily="49" charset="0"/>
              </a:rPr>
              <a:t>            ViewModel = </a:t>
            </a:r>
            <a:r>
              <a:rPr lang="en-US" sz="2000" b="0" dirty="0" err="1">
                <a:solidFill>
                  <a:srgbClr val="000000"/>
                </a:solidFill>
                <a:highlight>
                  <a:srgbClr val="FFFFFF"/>
                </a:highlight>
                <a:latin typeface="Consolas" panose="020B0609020204030204" pitchFamily="49" charset="0"/>
              </a:rPr>
              <a:t>DataContext</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as</a:t>
            </a:r>
            <a:r>
              <a:rPr lang="en-US" sz="2000" b="0" dirty="0">
                <a:solidFill>
                  <a:srgbClr val="000000"/>
                </a:solidFill>
                <a:highlight>
                  <a:srgbClr val="FFFFFF"/>
                </a:highlight>
                <a:latin typeface="Consolas" panose="020B0609020204030204" pitchFamily="49" charset="0"/>
              </a:rPr>
              <a:t> </a:t>
            </a:r>
            <a:r>
              <a:rPr lang="en-US" sz="2000" b="0" dirty="0" err="1">
                <a:solidFill>
                  <a:srgbClr val="000000"/>
                </a:solidFill>
                <a:highlight>
                  <a:srgbClr val="FFFFFF"/>
                </a:highlight>
                <a:latin typeface="Consolas" panose="020B0609020204030204" pitchFamily="49" charset="0"/>
              </a:rPr>
              <a:t>ViewModels.</a:t>
            </a:r>
            <a:r>
              <a:rPr lang="en-US" sz="2000" b="0" dirty="0" err="1">
                <a:solidFill>
                  <a:srgbClr val="2B91AF"/>
                </a:solidFill>
                <a:highlight>
                  <a:srgbClr val="FFFFFF"/>
                </a:highlight>
                <a:latin typeface="Consolas" panose="020B0609020204030204" pitchFamily="49" charset="0"/>
              </a:rPr>
              <a:t>MainPageViewModel</a:t>
            </a:r>
            <a:r>
              <a:rPr lang="en-US" sz="2000" b="0" dirty="0">
                <a:solidFill>
                  <a:srgbClr val="000000"/>
                </a:solidFill>
                <a:highlight>
                  <a:srgbClr val="FFFFFF"/>
                </a:highlight>
                <a:latin typeface="Consolas" panose="020B0609020204030204" pitchFamily="49" charset="0"/>
              </a:rPr>
              <a:t>;</a:t>
            </a:r>
          </a:p>
          <a:p>
            <a:pPr>
              <a:spcBef>
                <a:spcPts val="400"/>
              </a:spcBef>
            </a:pPr>
            <a:r>
              <a:rPr lang="en-US" sz="2000" b="0" dirty="0">
                <a:solidFill>
                  <a:srgbClr val="000000"/>
                </a:solidFill>
                <a:highlight>
                  <a:srgbClr val="FFFFFF"/>
                </a:highlight>
                <a:latin typeface="Consolas" panose="020B0609020204030204" pitchFamily="49" charset="0"/>
              </a:rPr>
              <a:t>        };</a:t>
            </a:r>
          </a:p>
          <a:p>
            <a:pPr>
              <a:spcBef>
                <a:spcPts val="400"/>
              </a:spcBef>
            </a:pPr>
            <a:r>
              <a:rPr lang="en-US" sz="2000" b="0" dirty="0">
                <a:solidFill>
                  <a:srgbClr val="000000"/>
                </a:solidFill>
                <a:highlight>
                  <a:srgbClr val="FFFFFF"/>
                </a:highlight>
                <a:latin typeface="Consolas" panose="020B0609020204030204" pitchFamily="49" charset="0"/>
              </a:rPr>
              <a:t>    }</a:t>
            </a:r>
          </a:p>
          <a:p>
            <a:pPr>
              <a:spcBef>
                <a:spcPts val="400"/>
              </a:spcBef>
            </a:pPr>
            <a:endParaRPr lang="en-US" sz="2000" b="0" dirty="0">
              <a:solidFill>
                <a:srgbClr val="000000"/>
              </a:solidFill>
              <a:highlight>
                <a:srgbClr val="FFFFFF"/>
              </a:highlight>
              <a:latin typeface="Consolas" panose="020B0609020204030204" pitchFamily="49" charset="0"/>
            </a:endParaRP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a:solidFill>
                  <a:srgbClr val="008000"/>
                </a:solidFill>
                <a:highlight>
                  <a:srgbClr val="FFFFFF"/>
                </a:highlight>
                <a:latin typeface="Consolas" panose="020B0609020204030204" pitchFamily="49" charset="0"/>
              </a:rPr>
              <a:t>// strongly-typed view models enable x:bind</a:t>
            </a:r>
            <a:endParaRPr lang="en-US" sz="2000" b="0" dirty="0">
              <a:solidFill>
                <a:srgbClr val="000000"/>
              </a:solidFill>
              <a:highlight>
                <a:srgbClr val="FFFFFF"/>
              </a:highlight>
              <a:latin typeface="Consolas" panose="020B0609020204030204" pitchFamily="49" charset="0"/>
            </a:endParaRP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public</a:t>
            </a:r>
            <a:r>
              <a:rPr lang="en-US" sz="2000" b="0" dirty="0">
                <a:solidFill>
                  <a:srgbClr val="000000"/>
                </a:solidFill>
                <a:highlight>
                  <a:srgbClr val="FFFFFF"/>
                </a:highlight>
                <a:latin typeface="Consolas" panose="020B0609020204030204" pitchFamily="49" charset="0"/>
              </a:rPr>
              <a:t> </a:t>
            </a:r>
            <a:r>
              <a:rPr lang="en-US" sz="2000" b="0" dirty="0" err="1">
                <a:solidFill>
                  <a:srgbClr val="000000"/>
                </a:solidFill>
                <a:highlight>
                  <a:srgbClr val="FFFFFF"/>
                </a:highlight>
                <a:latin typeface="Consolas" panose="020B0609020204030204" pitchFamily="49" charset="0"/>
              </a:rPr>
              <a:t>ViewModels.</a:t>
            </a:r>
            <a:r>
              <a:rPr lang="en-US" sz="2000" b="0" dirty="0" err="1">
                <a:solidFill>
                  <a:srgbClr val="2B91AF"/>
                </a:solidFill>
                <a:highlight>
                  <a:srgbClr val="FFFFFF"/>
                </a:highlight>
                <a:latin typeface="Consolas" panose="020B0609020204030204" pitchFamily="49" charset="0"/>
              </a:rPr>
              <a:t>MainPageViewModel</a:t>
            </a:r>
            <a:r>
              <a:rPr lang="en-US" sz="2000" b="0" dirty="0">
                <a:solidFill>
                  <a:srgbClr val="000000"/>
                </a:solidFill>
                <a:highlight>
                  <a:srgbClr val="FFFFFF"/>
                </a:highlight>
                <a:latin typeface="Consolas" panose="020B0609020204030204" pitchFamily="49" charset="0"/>
              </a:rPr>
              <a:t> ViewModel { </a:t>
            </a:r>
            <a:r>
              <a:rPr lang="en-US" sz="2000" b="0" dirty="0">
                <a:solidFill>
                  <a:srgbClr val="0000FF"/>
                </a:solidFill>
                <a:highlight>
                  <a:srgbClr val="FFFFFF"/>
                </a:highlight>
                <a:latin typeface="Consolas" panose="020B0609020204030204" pitchFamily="49" charset="0"/>
              </a:rPr>
              <a:t>get</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set</a:t>
            </a:r>
            <a:r>
              <a:rPr lang="en-US" sz="2000" b="0" dirty="0">
                <a:solidFill>
                  <a:srgbClr val="000000"/>
                </a:solidFill>
                <a:highlight>
                  <a:srgbClr val="FFFFFF"/>
                </a:highlight>
                <a:latin typeface="Consolas" panose="020B0609020204030204" pitchFamily="49" charset="0"/>
              </a:rPr>
              <a:t>; }</a:t>
            </a:r>
          </a:p>
          <a:p>
            <a:pPr>
              <a:spcBef>
                <a:spcPts val="400"/>
              </a:spcBef>
            </a:pPr>
            <a:r>
              <a:rPr lang="en-US" sz="2000" b="0" dirty="0">
                <a:solidFill>
                  <a:srgbClr val="000000"/>
                </a:solidFill>
                <a:highlight>
                  <a:srgbClr val="FFFFFF"/>
                </a:highlight>
                <a:latin typeface="Consolas" panose="020B0609020204030204" pitchFamily="49" charset="0"/>
              </a:rPr>
              <a:t>}</a:t>
            </a:r>
            <a:endParaRPr lang="en-US" sz="2000" b="0" dirty="0"/>
          </a:p>
        </p:txBody>
      </p:sp>
      <p:sp>
        <p:nvSpPr>
          <p:cNvPr id="4" name="Rectangle 3"/>
          <p:cNvSpPr/>
          <p:nvPr/>
        </p:nvSpPr>
        <p:spPr bwMode="auto">
          <a:xfrm>
            <a:off x="1295400" y="2819400"/>
            <a:ext cx="35814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1981200" y="3482622"/>
            <a:ext cx="80772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1524000" y="5097109"/>
            <a:ext cx="58674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544267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69239" y="2579602"/>
            <a:ext cx="11637012" cy="1698798"/>
          </a:xfrm>
        </p:spPr>
        <p:txBody>
          <a:bodyPr/>
          <a:lstStyle/>
          <a:p>
            <a:r>
              <a:rPr lang="en-US" dirty="0" smtClean="0"/>
              <a:t>{</a:t>
            </a:r>
            <a:r>
              <a:rPr lang="en-US" dirty="0" err="1" smtClean="0"/>
              <a:t>x:Bind</a:t>
            </a:r>
            <a:r>
              <a:rPr lang="en-US" dirty="0" smtClean="0"/>
              <a:t>} is not for </a:t>
            </a:r>
            <a:br>
              <a:rPr lang="en-US" dirty="0" smtClean="0"/>
            </a:br>
            <a:r>
              <a:rPr lang="en-US" dirty="0" smtClean="0"/>
              <a:t>every situation (yet)</a:t>
            </a:r>
            <a:endParaRPr lang="en-US" dirty="0"/>
          </a:p>
        </p:txBody>
      </p:sp>
    </p:spTree>
    <p:extLst>
      <p:ext uri="{BB962C8B-B14F-4D97-AF65-F5344CB8AC3E}">
        <p14:creationId xmlns:p14="http://schemas.microsoft.com/office/powerpoint/2010/main" val="1746981662"/>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classic binding</a:t>
            </a:r>
            <a:endParaRPr lang="en-US" dirty="0"/>
          </a:p>
        </p:txBody>
      </p:sp>
      <p:sp>
        <p:nvSpPr>
          <p:cNvPr id="3" name="Content Placeholder 2"/>
          <p:cNvSpPr>
            <a:spLocks noGrp="1"/>
          </p:cNvSpPr>
          <p:nvPr>
            <p:ph type="body" sz="quarter" idx="10"/>
          </p:nvPr>
        </p:nvSpPr>
        <p:spPr/>
        <p:txBody>
          <a:bodyPr/>
          <a:lstStyle/>
          <a:p>
            <a:r>
              <a:rPr lang="en-US" dirty="0" smtClean="0"/>
              <a:t>Duck Typing</a:t>
            </a:r>
          </a:p>
          <a:p>
            <a:pPr lvl="1"/>
            <a:r>
              <a:rPr lang="en-US" dirty="0" smtClean="0"/>
              <a:t>Text=“{Binding Age}” works for both </a:t>
            </a:r>
            <a:r>
              <a:rPr lang="en-US" dirty="0" err="1" smtClean="0"/>
              <a:t>PersonModel</a:t>
            </a:r>
            <a:r>
              <a:rPr lang="en-US" dirty="0" smtClean="0"/>
              <a:t> &amp; </a:t>
            </a:r>
            <a:r>
              <a:rPr lang="en-US" dirty="0" err="1" smtClean="0"/>
              <a:t>WineModel</a:t>
            </a:r>
            <a:endParaRPr lang="en-US" dirty="0" smtClean="0"/>
          </a:p>
          <a:p>
            <a:r>
              <a:rPr lang="en-US" dirty="0" smtClean="0"/>
              <a:t>Dictionary graphs</a:t>
            </a:r>
          </a:p>
          <a:p>
            <a:pPr lvl="1"/>
            <a:r>
              <a:rPr lang="en-US" dirty="0" smtClean="0"/>
              <a:t>Use {Binding} with JSON or other </a:t>
            </a:r>
            <a:r>
              <a:rPr lang="en-US" dirty="0" err="1" smtClean="0"/>
              <a:t>untyped</a:t>
            </a:r>
            <a:r>
              <a:rPr lang="en-US" dirty="0" smtClean="0"/>
              <a:t> objects</a:t>
            </a:r>
          </a:p>
          <a:p>
            <a:r>
              <a:rPr lang="en-US" dirty="0" smtClean="0"/>
              <a:t>Code-behind binding</a:t>
            </a:r>
          </a:p>
          <a:p>
            <a:pPr lvl="1"/>
            <a:r>
              <a:rPr lang="en-US" dirty="0" smtClean="0"/>
              <a:t>Can add/remove {</a:t>
            </a:r>
            <a:r>
              <a:rPr lang="en-US" dirty="0" err="1" smtClean="0"/>
              <a:t>x:Bind</a:t>
            </a:r>
            <a:r>
              <a:rPr lang="en-US" dirty="0" smtClean="0"/>
              <a:t>} @ runtime</a:t>
            </a:r>
          </a:p>
          <a:p>
            <a:r>
              <a:rPr lang="en-US" dirty="0" smtClean="0"/>
              <a:t>Use in a style</a:t>
            </a:r>
          </a:p>
          <a:p>
            <a:pPr lvl="1"/>
            <a:r>
              <a:rPr lang="en-US" dirty="0" smtClean="0"/>
              <a:t>{</a:t>
            </a:r>
            <a:r>
              <a:rPr lang="en-US" dirty="0" err="1" smtClean="0"/>
              <a:t>x:Bind</a:t>
            </a:r>
            <a:r>
              <a:rPr lang="en-US" dirty="0" smtClean="0"/>
              <a:t>} can’t be used in a style for setters</a:t>
            </a:r>
          </a:p>
          <a:p>
            <a:pPr lvl="1"/>
            <a:r>
              <a:rPr lang="en-US" dirty="0"/>
              <a:t>{</a:t>
            </a:r>
            <a:r>
              <a:rPr lang="en-US" dirty="0" err="1"/>
              <a:t>x:Bind</a:t>
            </a:r>
            <a:r>
              <a:rPr lang="en-US" dirty="0"/>
              <a:t>} </a:t>
            </a:r>
            <a:r>
              <a:rPr lang="en-US" dirty="0" smtClean="0"/>
              <a:t>can be used in a </a:t>
            </a:r>
            <a:r>
              <a:rPr lang="en-US" dirty="0" err="1" smtClean="0"/>
              <a:t>DataTemplate</a:t>
            </a:r>
            <a:r>
              <a:rPr lang="en-US" dirty="0" smtClean="0"/>
              <a:t> that is defined in the style</a:t>
            </a:r>
          </a:p>
        </p:txBody>
      </p:sp>
    </p:spTree>
    <p:extLst>
      <p:ext uri="{BB962C8B-B14F-4D97-AF65-F5344CB8AC3E}">
        <p14:creationId xmlns:p14="http://schemas.microsoft.com/office/powerpoint/2010/main" val="1024283470"/>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x:Bind can meet your binding </a:t>
            </a:r>
            <a:r>
              <a:rPr lang="en-US" smtClean="0"/>
              <a:t>needs most </a:t>
            </a:r>
            <a:r>
              <a:rPr lang="en-US" dirty="0" smtClean="0"/>
              <a:t>of the time. </a:t>
            </a:r>
            <a:endParaRPr lang="en-US" dirty="0"/>
          </a:p>
        </p:txBody>
      </p:sp>
    </p:spTree>
    <p:extLst>
      <p:ext uri="{BB962C8B-B14F-4D97-AF65-F5344CB8AC3E}">
        <p14:creationId xmlns:p14="http://schemas.microsoft.com/office/powerpoint/2010/main" val="4280834897"/>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Data binding basics</a:t>
            </a:r>
          </a:p>
          <a:p>
            <a:r>
              <a:rPr lang="en-US" dirty="0" smtClean="0"/>
              <a:t>Compiled binding</a:t>
            </a:r>
          </a:p>
        </p:txBody>
      </p:sp>
    </p:spTree>
    <p:extLst>
      <p:ext uri="{BB962C8B-B14F-4D97-AF65-F5344CB8AC3E}">
        <p14:creationId xmlns:p14="http://schemas.microsoft.com/office/powerpoint/2010/main" val="3942565393"/>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0043522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Literal Data</a:t>
            </a:r>
            <a:endParaRPr lang="en-US" dirty="0"/>
          </a:p>
        </p:txBody>
      </p:sp>
      <p:sp>
        <p:nvSpPr>
          <p:cNvPr id="4" name="Content Placeholder 3"/>
          <p:cNvSpPr>
            <a:spLocks noGrp="1"/>
          </p:cNvSpPr>
          <p:nvPr>
            <p:ph type="body" sz="quarter" idx="10"/>
          </p:nvPr>
        </p:nvSpPr>
        <p:spPr/>
        <p:txBody>
          <a:bodyPr/>
          <a:lstStyle/>
          <a:p>
            <a:r>
              <a:rPr lang="en-US" smtClean="0"/>
              <a:t>You could hard code everything, but…</a:t>
            </a:r>
          </a:p>
          <a:p>
            <a:endParaRPr lang="en-US" smtClean="0"/>
          </a:p>
          <a:p>
            <a:endParaRPr lang="en-US" smtClean="0"/>
          </a:p>
          <a:p>
            <a:endParaRPr lang="en-US" smtClean="0"/>
          </a:p>
          <a:p>
            <a:endParaRPr lang="en-US" smtClean="0"/>
          </a:p>
          <a:p>
            <a:r>
              <a:rPr lang="en-US" smtClean="0"/>
              <a:t>Not very dynamic.</a:t>
            </a:r>
          </a:p>
          <a:p>
            <a:endParaRPr lang="en-US" dirty="0" smtClean="0"/>
          </a:p>
        </p:txBody>
      </p:sp>
      <p:pic>
        <p:nvPicPr>
          <p:cNvPr id="8" name="Picture 7"/>
          <p:cNvPicPr>
            <a:picLocks noChangeAspect="1"/>
          </p:cNvPicPr>
          <p:nvPr/>
        </p:nvPicPr>
        <p:blipFill>
          <a:blip r:embed="rId2"/>
          <a:stretch>
            <a:fillRect/>
          </a:stretch>
        </p:blipFill>
        <p:spPr>
          <a:xfrm>
            <a:off x="269239" y="2229542"/>
            <a:ext cx="9191625" cy="1866900"/>
          </a:xfrm>
          <a:prstGeom prst="rect">
            <a:avLst/>
          </a:prstGeom>
        </p:spPr>
      </p:pic>
      <p:pic>
        <p:nvPicPr>
          <p:cNvPr id="9" name="Picture 8"/>
          <p:cNvPicPr>
            <a:picLocks noChangeAspect="1"/>
          </p:cNvPicPr>
          <p:nvPr/>
        </p:nvPicPr>
        <p:blipFill>
          <a:blip r:embed="rId3"/>
          <a:stretch>
            <a:fillRect/>
          </a:stretch>
        </p:blipFill>
        <p:spPr>
          <a:xfrm>
            <a:off x="8550921" y="3998421"/>
            <a:ext cx="3641079" cy="2859579"/>
          </a:xfrm>
          <a:prstGeom prst="rect">
            <a:avLst/>
          </a:prstGeom>
        </p:spPr>
      </p:pic>
    </p:spTree>
    <p:extLst>
      <p:ext uri="{BB962C8B-B14F-4D97-AF65-F5344CB8AC3E}">
        <p14:creationId xmlns:p14="http://schemas.microsoft.com/office/powerpoint/2010/main" val="3887204735"/>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Dynamic Data</a:t>
            </a:r>
            <a:endParaRPr lang="en-US" dirty="0"/>
          </a:p>
        </p:txBody>
      </p:sp>
      <p:sp>
        <p:nvSpPr>
          <p:cNvPr id="4" name="Content Placeholder 3"/>
          <p:cNvSpPr>
            <a:spLocks noGrp="1"/>
          </p:cNvSpPr>
          <p:nvPr>
            <p:ph type="body" sz="quarter" idx="10"/>
          </p:nvPr>
        </p:nvSpPr>
        <p:spPr/>
        <p:txBody>
          <a:bodyPr>
            <a:normAutofit/>
          </a:bodyPr>
          <a:lstStyle/>
          <a:p>
            <a:r>
              <a:rPr lang="en-US" dirty="0" smtClean="0"/>
              <a:t>Use data binding to connect to a data source</a:t>
            </a:r>
          </a:p>
          <a:p>
            <a:pPr lvl="1"/>
            <a:r>
              <a:rPr lang="en-US" dirty="0" smtClean="0"/>
              <a:t>Typical data source would be a view model</a:t>
            </a:r>
          </a:p>
          <a:p>
            <a:endParaRPr lang="en-US" dirty="0" smtClean="0"/>
          </a:p>
          <a:p>
            <a:endParaRPr lang="en-US" dirty="0" smtClean="0"/>
          </a:p>
        </p:txBody>
      </p:sp>
      <p:pic>
        <p:nvPicPr>
          <p:cNvPr id="2" name="Picture 1"/>
          <p:cNvPicPr>
            <a:picLocks noChangeAspect="1"/>
          </p:cNvPicPr>
          <p:nvPr/>
        </p:nvPicPr>
        <p:blipFill>
          <a:blip r:embed="rId2"/>
          <a:stretch>
            <a:fillRect/>
          </a:stretch>
        </p:blipFill>
        <p:spPr>
          <a:xfrm>
            <a:off x="379413" y="2726621"/>
            <a:ext cx="9296400" cy="3038475"/>
          </a:xfrm>
          <a:prstGeom prst="rect">
            <a:avLst/>
          </a:prstGeom>
        </p:spPr>
      </p:pic>
      <p:pic>
        <p:nvPicPr>
          <p:cNvPr id="5" name="Picture 4"/>
          <p:cNvPicPr>
            <a:picLocks noChangeAspect="1"/>
          </p:cNvPicPr>
          <p:nvPr/>
        </p:nvPicPr>
        <p:blipFill>
          <a:blip r:embed="rId3"/>
          <a:stretch>
            <a:fillRect/>
          </a:stretch>
        </p:blipFill>
        <p:spPr>
          <a:xfrm>
            <a:off x="9010825" y="4446465"/>
            <a:ext cx="3181175" cy="2411535"/>
          </a:xfrm>
          <a:prstGeom prst="rect">
            <a:avLst/>
          </a:prstGeom>
        </p:spPr>
      </p:pic>
    </p:spTree>
    <p:extLst>
      <p:ext uri="{BB962C8B-B14F-4D97-AF65-F5344CB8AC3E}">
        <p14:creationId xmlns:p14="http://schemas.microsoft.com/office/powerpoint/2010/main" val="693013761"/>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Updating the UI</a:t>
            </a:r>
            <a:endParaRPr lang="en-US" dirty="0"/>
          </a:p>
        </p:txBody>
      </p:sp>
      <p:sp>
        <p:nvSpPr>
          <p:cNvPr id="2" name="Content Placeholder 1"/>
          <p:cNvSpPr>
            <a:spLocks noGrp="1"/>
          </p:cNvSpPr>
          <p:nvPr>
            <p:ph type="body" sz="quarter" idx="10"/>
          </p:nvPr>
        </p:nvSpPr>
        <p:spPr/>
        <p:txBody>
          <a:bodyPr/>
          <a:lstStyle/>
          <a:p>
            <a:r>
              <a:rPr lang="en-US" dirty="0" err="1" smtClean="0"/>
              <a:t>INotifyPropertyChanged</a:t>
            </a:r>
            <a:endParaRPr lang="en-US" dirty="0" smtClean="0"/>
          </a:p>
          <a:p>
            <a:pPr lvl="1"/>
            <a:r>
              <a:rPr lang="en-US" dirty="0" smtClean="0"/>
              <a:t>Implement in a view model class</a:t>
            </a:r>
          </a:p>
          <a:p>
            <a:pPr lvl="1"/>
            <a:r>
              <a:rPr lang="en-US" dirty="0" smtClean="0"/>
              <a:t>Raised by View Model when property value changes</a:t>
            </a:r>
          </a:p>
          <a:p>
            <a:r>
              <a:rPr lang="en-US" dirty="0" err="1" smtClean="0"/>
              <a:t>INotifyCollectionChanged</a:t>
            </a:r>
            <a:endParaRPr lang="en-US" dirty="0" smtClean="0"/>
          </a:p>
          <a:p>
            <a:pPr lvl="1"/>
            <a:r>
              <a:rPr lang="en-US" dirty="0" smtClean="0"/>
              <a:t>Implemented in </a:t>
            </a:r>
            <a:r>
              <a:rPr lang="en-US" i="1" dirty="0" err="1" smtClean="0"/>
              <a:t>ObservableCollection</a:t>
            </a:r>
            <a:r>
              <a:rPr lang="en-US" i="1" dirty="0" smtClean="0"/>
              <a:t>&lt;T&gt;</a:t>
            </a:r>
            <a:r>
              <a:rPr lang="en-US" dirty="0" smtClean="0"/>
              <a:t> and </a:t>
            </a:r>
            <a:r>
              <a:rPr lang="en-US" i="1" dirty="0" err="1" smtClean="0"/>
              <a:t>ReadOnlyObservableCollection</a:t>
            </a:r>
            <a:r>
              <a:rPr lang="en-US" i="1" dirty="0" smtClean="0"/>
              <a:t>&lt;T&gt;</a:t>
            </a:r>
            <a:endParaRPr lang="en-US" dirty="0" smtClean="0"/>
          </a:p>
          <a:p>
            <a:pPr lvl="1"/>
            <a:r>
              <a:rPr lang="en-US" dirty="0" smtClean="0"/>
              <a:t>Raised by the collection when the collection is modified</a:t>
            </a:r>
          </a:p>
          <a:p>
            <a:pPr lvl="1"/>
            <a:r>
              <a:rPr lang="en-US" dirty="0" smtClean="0"/>
              <a:t>(also </a:t>
            </a:r>
            <a:r>
              <a:rPr lang="en-US" dirty="0" err="1" smtClean="0"/>
              <a:t>IObservableVector</a:t>
            </a:r>
            <a:r>
              <a:rPr lang="en-US" dirty="0" smtClean="0"/>
              <a:t>)</a:t>
            </a:r>
          </a:p>
        </p:txBody>
      </p:sp>
    </p:spTree>
    <p:extLst>
      <p:ext uri="{BB962C8B-B14F-4D97-AF65-F5344CB8AC3E}">
        <p14:creationId xmlns:p14="http://schemas.microsoft.com/office/powerpoint/2010/main" val="1433756085"/>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69239" y="2579602"/>
            <a:ext cx="11637012" cy="1698798"/>
          </a:xfrm>
        </p:spPr>
        <p:txBody>
          <a:bodyPr/>
          <a:lstStyle/>
          <a:p>
            <a:r>
              <a:rPr lang="en-US" dirty="0" smtClean="0"/>
              <a:t>New for dependency properties </a:t>
            </a:r>
            <a:br>
              <a:rPr lang="en-US" dirty="0" smtClean="0"/>
            </a:br>
            <a:r>
              <a:rPr lang="en-US" dirty="0" smtClean="0"/>
              <a:t>register for property changes</a:t>
            </a:r>
            <a:endParaRPr lang="en-US" dirty="0"/>
          </a:p>
        </p:txBody>
      </p:sp>
    </p:spTree>
    <p:extLst>
      <p:ext uri="{BB962C8B-B14F-4D97-AF65-F5344CB8AC3E}">
        <p14:creationId xmlns:p14="http://schemas.microsoft.com/office/powerpoint/2010/main" val="1814692705"/>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Syntax</a:t>
            </a:r>
            <a:endParaRPr lang="en-US" dirty="0"/>
          </a:p>
        </p:txBody>
      </p:sp>
      <p:sp>
        <p:nvSpPr>
          <p:cNvPr id="3" name="Text Placeholder 2"/>
          <p:cNvSpPr>
            <a:spLocks noGrp="1"/>
          </p:cNvSpPr>
          <p:nvPr>
            <p:ph sz="quarter" idx="14"/>
          </p:nvPr>
        </p:nvSpPr>
        <p:spPr/>
        <p:txBody>
          <a:bodyPr/>
          <a:lstStyle/>
          <a:p>
            <a:pPr>
              <a:lnSpc>
                <a:spcPct val="100000"/>
              </a:lnSpc>
              <a:spcBef>
                <a:spcPts val="400"/>
              </a:spcBef>
            </a:pPr>
            <a:r>
              <a:rPr lang="en-US" sz="2400" b="0" dirty="0" smtClean="0">
                <a:solidFill>
                  <a:schemeClr val="tx2"/>
                </a:solidFill>
                <a:latin typeface="Consolas" panose="020B0609020204030204" pitchFamily="49" charset="0"/>
                <a:cs typeface="Consolas" panose="020B0609020204030204" pitchFamily="49" charset="0"/>
              </a:rPr>
              <a:t>&lt;</a:t>
            </a:r>
            <a:r>
              <a:rPr lang="en-US" sz="2400" b="0" dirty="0" err="1" smtClean="0">
                <a:solidFill>
                  <a:schemeClr val="tx2"/>
                </a:solidFill>
                <a:latin typeface="Consolas" panose="020B0609020204030204" pitchFamily="49" charset="0"/>
                <a:cs typeface="Consolas" panose="020B0609020204030204" pitchFamily="49" charset="0"/>
              </a:rPr>
              <a:t>TextBox</a:t>
            </a:r>
            <a:r>
              <a:rPr lang="en-US" sz="2400" b="0" dirty="0" smtClean="0">
                <a:solidFill>
                  <a:schemeClr val="tx2"/>
                </a:solidFill>
                <a:latin typeface="Consolas" panose="020B0609020204030204" pitchFamily="49" charset="0"/>
                <a:cs typeface="Consolas" panose="020B0609020204030204" pitchFamily="49" charset="0"/>
              </a:rPr>
              <a:t> Text="</a:t>
            </a:r>
            <a:r>
              <a:rPr lang="en-US" sz="2400" b="0" dirty="0" smtClean="0">
                <a:solidFill>
                  <a:schemeClr val="accent1"/>
                </a:solidFill>
                <a:latin typeface="Consolas" panose="020B0609020204030204" pitchFamily="49" charset="0"/>
                <a:cs typeface="Consolas" panose="020B0609020204030204" pitchFamily="49" charset="0"/>
              </a:rPr>
              <a:t>{</a:t>
            </a:r>
            <a:r>
              <a:rPr lang="en-US" sz="2400" b="0" dirty="0" smtClean="0">
                <a:solidFill>
                  <a:schemeClr val="accent6">
                    <a:lumMod val="75000"/>
                  </a:schemeClr>
                </a:solidFill>
                <a:latin typeface="Consolas" panose="020B0609020204030204" pitchFamily="49" charset="0"/>
                <a:cs typeface="Consolas" panose="020B0609020204030204" pitchFamily="49" charset="0"/>
              </a:rPr>
              <a:t>Binding</a:t>
            </a:r>
          </a:p>
          <a:p>
            <a:pPr marL="914400">
              <a:lnSpc>
                <a:spcPct val="100000"/>
              </a:lnSpc>
              <a:spcBef>
                <a:spcPts val="400"/>
              </a:spcBef>
            </a:pPr>
            <a:r>
              <a:rPr lang="en-US" sz="2400" b="0" dirty="0" smtClean="0">
                <a:latin typeface="Consolas" panose="020B0609020204030204" pitchFamily="49" charset="0"/>
                <a:cs typeface="Consolas" panose="020B0609020204030204" pitchFamily="49" charset="0"/>
              </a:rPr>
              <a:t>Converter</a:t>
            </a: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ConverterLanguage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ConverterParameter</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ElementName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FallbackValue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smtClean="0">
                <a:latin typeface="Consolas" panose="020B0609020204030204" pitchFamily="49" charset="0"/>
                <a:cs typeface="Consolas" panose="020B0609020204030204" pitchFamily="49" charset="0"/>
              </a:rPr>
              <a:t>Mode</a:t>
            </a:r>
          </a:p>
          <a:p>
            <a:pPr marL="914400">
              <a:lnSpc>
                <a:spcPct val="100000"/>
              </a:lnSpc>
              <a:spcBef>
                <a:spcPts val="400"/>
              </a:spcBef>
            </a:pPr>
            <a:r>
              <a:rPr lang="en-US" sz="2400" b="0" dirty="0" smtClean="0">
                <a:latin typeface="Consolas" panose="020B0609020204030204" pitchFamily="49" charset="0"/>
                <a:cs typeface="Consolas" panose="020B0609020204030204" pitchFamily="49" charset="0"/>
              </a:rPr>
              <a:t>Path</a:t>
            </a: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RelativeSource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smtClean="0">
                <a:latin typeface="Consolas" panose="020B0609020204030204" pitchFamily="49" charset="0"/>
                <a:cs typeface="Consolas" panose="020B0609020204030204" pitchFamily="49" charset="0"/>
              </a:rPr>
              <a:t>Source</a:t>
            </a: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TargetNullValue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UpdateSourceTrigger</a:t>
            </a:r>
            <a:r>
              <a:rPr lang="en-US" sz="2400" b="0" dirty="0" smtClean="0">
                <a:solidFill>
                  <a:schemeClr val="accent1"/>
                </a:solidFill>
                <a:latin typeface="Consolas" panose="020B0609020204030204" pitchFamily="49" charset="0"/>
                <a:cs typeface="Consolas" panose="020B0609020204030204" pitchFamily="49" charset="0"/>
              </a:rPr>
              <a:t>}</a:t>
            </a:r>
            <a:endParaRPr lang="en-US" sz="2400" b="0" dirty="0">
              <a:latin typeface="Consolas" panose="020B0609020204030204" pitchFamily="49" charset="0"/>
              <a:cs typeface="Consolas" panose="020B0609020204030204" pitchFamily="49" charset="0"/>
            </a:endParaRPr>
          </a:p>
        </p:txBody>
      </p:sp>
      <p:sp>
        <p:nvSpPr>
          <p:cNvPr id="8" name="Content Placeholder 7"/>
          <p:cNvSpPr>
            <a:spLocks noGrp="1"/>
          </p:cNvSpPr>
          <p:nvPr>
            <p:ph sz="quarter" idx="15"/>
          </p:nvPr>
        </p:nvSpPr>
        <p:spPr/>
        <p:txBody>
          <a:bodyPr/>
          <a:lstStyle/>
          <a:p>
            <a:endParaRPr lang="en-US"/>
          </a:p>
        </p:txBody>
      </p:sp>
      <p:sp>
        <p:nvSpPr>
          <p:cNvPr id="5" name="Rectangle 4"/>
          <p:cNvSpPr/>
          <p:nvPr/>
        </p:nvSpPr>
        <p:spPr>
          <a:xfrm>
            <a:off x="1066800" y="1676400"/>
            <a:ext cx="3733800" cy="1371600"/>
          </a:xfrm>
          <a:prstGeom prst="rect">
            <a:avLst/>
          </a:prstGeom>
          <a:noFill/>
          <a:ln w="76200"/>
          <a:effectLst>
            <a:outerShdw blurRad="50800" dist="38100" dir="2700000" algn="tl" rotWithShape="0">
              <a:schemeClr val="bg1">
                <a:alpha val="40000"/>
              </a:scheme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p>
        </p:txBody>
      </p:sp>
      <p:sp>
        <p:nvSpPr>
          <p:cNvPr id="6" name="Rectangle 5"/>
          <p:cNvSpPr/>
          <p:nvPr/>
        </p:nvSpPr>
        <p:spPr>
          <a:xfrm>
            <a:off x="1066800" y="5791200"/>
            <a:ext cx="3733800" cy="609600"/>
          </a:xfrm>
          <a:prstGeom prst="rect">
            <a:avLst/>
          </a:prstGeom>
          <a:noFill/>
          <a:ln w="76200"/>
          <a:effectLst>
            <a:outerShdw blurRad="50800" dist="38100" dir="2700000" algn="tl" rotWithShape="0">
              <a:schemeClr val="bg1">
                <a:alpha val="40000"/>
              </a:scheme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p>
        </p:txBody>
      </p:sp>
    </p:spTree>
    <p:extLst>
      <p:ext uri="{BB962C8B-B14F-4D97-AF65-F5344CB8AC3E}">
        <p14:creationId xmlns:p14="http://schemas.microsoft.com/office/powerpoint/2010/main" val="4788956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heel(1)">
                                      <p:cBhvr>
                                        <p:cTn id="12"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Converting Data</a:t>
            </a:r>
            <a:endParaRPr lang="en-US" dirty="0"/>
          </a:p>
        </p:txBody>
      </p:sp>
      <p:sp>
        <p:nvSpPr>
          <p:cNvPr id="2" name="Content Placeholder 1"/>
          <p:cNvSpPr>
            <a:spLocks noGrp="1"/>
          </p:cNvSpPr>
          <p:nvPr>
            <p:ph type="body" sz="quarter" idx="10"/>
          </p:nvPr>
        </p:nvSpPr>
        <p:spPr/>
        <p:txBody>
          <a:bodyPr/>
          <a:lstStyle/>
          <a:p>
            <a:r>
              <a:rPr lang="en-US" smtClean="0"/>
              <a:t>Converters change data during binding</a:t>
            </a:r>
          </a:p>
          <a:p>
            <a:pPr lvl="1"/>
            <a:r>
              <a:rPr lang="en-US" smtClean="0"/>
              <a:t>Raw datatype &gt; Converter &gt; Formatted string</a:t>
            </a:r>
          </a:p>
          <a:p>
            <a:r>
              <a:rPr lang="en-US" smtClean="0"/>
              <a:t>IValueConverter</a:t>
            </a:r>
          </a:p>
          <a:p>
            <a:pPr lvl="1"/>
            <a:r>
              <a:rPr lang="en-US" smtClean="0"/>
              <a:t>Convert method</a:t>
            </a:r>
          </a:p>
          <a:p>
            <a:pPr lvl="2"/>
            <a:r>
              <a:rPr lang="en-US" smtClean="0"/>
              <a:t>Converts data to a new format/value before assignment</a:t>
            </a:r>
          </a:p>
          <a:p>
            <a:pPr lvl="1"/>
            <a:r>
              <a:rPr lang="en-US" smtClean="0"/>
              <a:t>ConvertBack method</a:t>
            </a:r>
          </a:p>
          <a:p>
            <a:pPr lvl="2"/>
            <a:r>
              <a:rPr lang="en-US" smtClean="0"/>
              <a:t>Converts data from the new format/value updating source</a:t>
            </a:r>
          </a:p>
          <a:p>
            <a:pPr lvl="2"/>
            <a:r>
              <a:rPr lang="en-US" smtClean="0"/>
              <a:t>Often not implemented</a:t>
            </a:r>
            <a:endParaRPr lang="en-US" dirty="0"/>
          </a:p>
        </p:txBody>
      </p:sp>
    </p:spTree>
    <p:extLst>
      <p:ext uri="{BB962C8B-B14F-4D97-AF65-F5344CB8AC3E}">
        <p14:creationId xmlns:p14="http://schemas.microsoft.com/office/powerpoint/2010/main" val="4183950153"/>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PPT%20Theme</Template>
  <TotalTime>0</TotalTime>
  <Words>817</Words>
  <Application>Microsoft Office PowerPoint</Application>
  <PresentationFormat>Widescreen</PresentationFormat>
  <Paragraphs>210</Paragraphs>
  <Slides>38</Slides>
  <Notes>3</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Arial</vt:lpstr>
      <vt:lpstr>Calibri</vt:lpstr>
      <vt:lpstr>Consolas</vt:lpstr>
      <vt:lpstr>Segoe UI</vt:lpstr>
      <vt:lpstr>Segoe UI Light</vt:lpstr>
      <vt:lpstr>Times New Roman</vt:lpstr>
      <vt:lpstr>PPT%20Theme</vt:lpstr>
      <vt:lpstr>Data binding</vt:lpstr>
      <vt:lpstr>PowerPoint Presentation</vt:lpstr>
      <vt:lpstr>Data binding basics</vt:lpstr>
      <vt:lpstr>Literal Data</vt:lpstr>
      <vt:lpstr>Dynamic Data</vt:lpstr>
      <vt:lpstr>Updating the UI</vt:lpstr>
      <vt:lpstr>New for dependency properties  register for property changes</vt:lpstr>
      <vt:lpstr>Syntax</vt:lpstr>
      <vt:lpstr>Converting Data</vt:lpstr>
      <vt:lpstr>Classic binding</vt:lpstr>
      <vt:lpstr>PowerPoint Presentation</vt:lpstr>
      <vt:lpstr>Data bind to models or data bind to elements</vt:lpstr>
      <vt:lpstr>ElementName</vt:lpstr>
      <vt:lpstr>PowerPoint Presentation</vt:lpstr>
      <vt:lpstr>Compiled binding</vt:lpstr>
      <vt:lpstr>What problem  are we solving?</vt:lpstr>
      <vt:lpstr>PowerPoint Presentation</vt:lpstr>
      <vt:lpstr>x:Bind</vt:lpstr>
      <vt:lpstr>The data context of x:Bind  is the code-behind class</vt:lpstr>
      <vt:lpstr>Syntax</vt:lpstr>
      <vt:lpstr>Data Templates</vt:lpstr>
      <vt:lpstr>Compiled binding</vt:lpstr>
      <vt:lpstr>PowerPoint Presentation</vt:lpstr>
      <vt:lpstr>Syntax differences</vt:lpstr>
      <vt:lpstr>Improve performance by simplifying your templates</vt:lpstr>
      <vt:lpstr>Resource dictionaries</vt:lpstr>
      <vt:lpstr>Use Bindings.Update() for async data</vt:lpstr>
      <vt:lpstr>Referencing a dictionary</vt:lpstr>
      <vt:lpstr>Use Bindings.Update() for async data (incl. OneTime)</vt:lpstr>
      <vt:lpstr>Binding for Events</vt:lpstr>
      <vt:lpstr>Bindings.StopTracking() pauses compiled bindings</vt:lpstr>
      <vt:lpstr>How do I?</vt:lpstr>
      <vt:lpstr>Page.ViewModel</vt:lpstr>
      <vt:lpstr>{x:Bind} is not for  every situation (yet)</vt:lpstr>
      <vt:lpstr>When to use classic binding</vt:lpstr>
      <vt:lpstr>x:Bind can meet your binding needs most of the time. </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2015-05-29T05:06:22Z</dcterms:created>
  <dcterms:modified xsi:type="dcterms:W3CDTF">2015-05-29T05:09:07Z</dcterms:modified>
</cp:coreProperties>
</file>

<file path=docProps/thumbnail.jpeg>
</file>